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0"/>
  </p:notesMasterIdLst>
  <p:sldIdLst>
    <p:sldId id="284" r:id="rId5"/>
    <p:sldId id="257" r:id="rId6"/>
    <p:sldId id="300" r:id="rId7"/>
    <p:sldId id="301" r:id="rId8"/>
    <p:sldId id="303" r:id="rId9"/>
    <p:sldId id="304" r:id="rId10"/>
    <p:sldId id="305" r:id="rId11"/>
    <p:sldId id="306" r:id="rId12"/>
    <p:sldId id="307" r:id="rId13"/>
    <p:sldId id="308" r:id="rId14"/>
    <p:sldId id="342" r:id="rId15"/>
    <p:sldId id="343" r:id="rId16"/>
    <p:sldId id="344" r:id="rId17"/>
    <p:sldId id="345" r:id="rId18"/>
    <p:sldId id="346" r:id="rId19"/>
    <p:sldId id="347" r:id="rId20"/>
    <p:sldId id="348" r:id="rId21"/>
    <p:sldId id="349" r:id="rId22"/>
    <p:sldId id="350" r:id="rId23"/>
    <p:sldId id="351" r:id="rId24"/>
    <p:sldId id="352" r:id="rId25"/>
    <p:sldId id="353" r:id="rId26"/>
    <p:sldId id="366" r:id="rId27"/>
    <p:sldId id="314" r:id="rId28"/>
    <p:sldId id="315" r:id="rId29"/>
    <p:sldId id="316" r:id="rId30"/>
    <p:sldId id="317" r:id="rId31"/>
    <p:sldId id="361" r:id="rId32"/>
    <p:sldId id="302" r:id="rId33"/>
    <p:sldId id="318" r:id="rId34"/>
    <p:sldId id="319" r:id="rId35"/>
    <p:sldId id="320" r:id="rId36"/>
    <p:sldId id="321" r:id="rId37"/>
    <p:sldId id="322" r:id="rId38"/>
    <p:sldId id="323" r:id="rId39"/>
    <p:sldId id="324" r:id="rId40"/>
    <p:sldId id="325" r:id="rId41"/>
    <p:sldId id="363" r:id="rId42"/>
    <p:sldId id="364" r:id="rId43"/>
    <p:sldId id="365" r:id="rId44"/>
    <p:sldId id="362" r:id="rId45"/>
    <p:sldId id="326" r:id="rId46"/>
    <p:sldId id="327" r:id="rId47"/>
    <p:sldId id="328" r:id="rId48"/>
    <p:sldId id="329" r:id="rId4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4BF"/>
    <a:srgbClr val="E9C46A"/>
    <a:srgbClr val="97EFD3"/>
    <a:srgbClr val="F15574"/>
    <a:srgbClr val="F4EBE8"/>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microsoft.com/office/2018/10/relationships/authors" Target="author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7/14/2024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 Id="rId4" Type="http://schemas.openxmlformats.org/officeDocument/2006/relationships/image" Target="../media/image47.png"/></Relationships>
</file>

<file path=ppt/slides/_rels/slide4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4945222" y="4329684"/>
            <a:ext cx="4873752" cy="630936"/>
          </a:xfrm>
        </p:spPr>
        <p:txBody>
          <a:bodyPr/>
          <a:lstStyle/>
          <a:p>
            <a:r>
              <a:rPr lang="en-US" sz="4000" dirty="0">
                <a:latin typeface="Arial" panose="020B0604020202020204" pitchFamily="34" charset="0"/>
                <a:cs typeface="Arial" panose="020B0604020202020204" pitchFamily="34" charset="0"/>
              </a:rPr>
              <a:t>Noble Xavier</a:t>
            </a:r>
          </a:p>
          <a:p>
            <a:endParaRPr lang="en-US" dirty="0"/>
          </a:p>
        </p:txBody>
      </p:sp>
      <p:sp>
        <p:nvSpPr>
          <p:cNvPr id="4" name="Title 3">
            <a:extLst>
              <a:ext uri="{FF2B5EF4-FFF2-40B4-BE49-F238E27FC236}">
                <a16:creationId xmlns:a16="http://schemas.microsoft.com/office/drawing/2014/main" id="{B7B90D92-1819-3D47-8648-D3DB3B00FFFB}"/>
              </a:ext>
            </a:extLst>
          </p:cNvPr>
          <p:cNvSpPr>
            <a:spLocks noGrp="1"/>
          </p:cNvSpPr>
          <p:nvPr>
            <p:ph type="ctrTitle"/>
          </p:nvPr>
        </p:nvSpPr>
        <p:spPr>
          <a:xfrm>
            <a:off x="1463039" y="2240280"/>
            <a:ext cx="9192520" cy="1709928"/>
          </a:xfrm>
        </p:spPr>
        <p:txBody>
          <a:bodyPr/>
          <a:lstStyle/>
          <a:p>
            <a:r>
              <a:rPr lang="en-IN" sz="4800" dirty="0">
                <a:latin typeface="Arial Rounded MT Bold" panose="020F0704030504030204" pitchFamily="34" charset="0"/>
              </a:rPr>
              <a:t>Decision Tree and Random Forest</a:t>
            </a:r>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3A34979-6B14-C531-16FB-2FEC19C75AFC}"/>
              </a:ext>
            </a:extLst>
          </p:cNvPr>
          <p:cNvSpPr>
            <a:spLocks noGrp="1"/>
          </p:cNvSpPr>
          <p:nvPr>
            <p:ph type="title"/>
          </p:nvPr>
        </p:nvSpPr>
        <p:spPr>
          <a:xfrm>
            <a:off x="2911151" y="166018"/>
            <a:ext cx="6223518" cy="615519"/>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Decision Tree-Example</a:t>
            </a:r>
          </a:p>
        </p:txBody>
      </p:sp>
      <p:pic>
        <p:nvPicPr>
          <p:cNvPr id="5" name="Picture 4">
            <a:extLst>
              <a:ext uri="{FF2B5EF4-FFF2-40B4-BE49-F238E27FC236}">
                <a16:creationId xmlns:a16="http://schemas.microsoft.com/office/drawing/2014/main" id="{CA40B703-291C-CC6E-A31F-2E146C67E3A9}"/>
              </a:ext>
            </a:extLst>
          </p:cNvPr>
          <p:cNvPicPr>
            <a:picLocks noChangeAspect="1"/>
          </p:cNvPicPr>
          <p:nvPr/>
        </p:nvPicPr>
        <p:blipFill>
          <a:blip r:embed="rId2"/>
          <a:stretch>
            <a:fillRect/>
          </a:stretch>
        </p:blipFill>
        <p:spPr>
          <a:xfrm>
            <a:off x="547067" y="781536"/>
            <a:ext cx="11094434" cy="5199385"/>
          </a:xfrm>
          <a:prstGeom prst="rect">
            <a:avLst/>
          </a:prstGeom>
        </p:spPr>
      </p:pic>
    </p:spTree>
    <p:extLst>
      <p:ext uri="{BB962C8B-B14F-4D97-AF65-F5344CB8AC3E}">
        <p14:creationId xmlns:p14="http://schemas.microsoft.com/office/powerpoint/2010/main" val="15141824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B99C3E7-F13A-4576-A9EC-2C2543E944DF}"/>
              </a:ext>
            </a:extLst>
          </p:cNvPr>
          <p:cNvSpPr txBox="1"/>
          <p:nvPr/>
        </p:nvSpPr>
        <p:spPr>
          <a:xfrm>
            <a:off x="2556769" y="248575"/>
            <a:ext cx="7137647"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 and Gini</a:t>
            </a:r>
          </a:p>
        </p:txBody>
      </p:sp>
      <p:pic>
        <p:nvPicPr>
          <p:cNvPr id="4" name="Picture 3">
            <a:extLst>
              <a:ext uri="{FF2B5EF4-FFF2-40B4-BE49-F238E27FC236}">
                <a16:creationId xmlns:a16="http://schemas.microsoft.com/office/drawing/2014/main" id="{F0A8CF7B-D5B9-42D0-B5C0-A12105288F29}"/>
              </a:ext>
            </a:extLst>
          </p:cNvPr>
          <p:cNvPicPr>
            <a:picLocks noChangeAspect="1"/>
          </p:cNvPicPr>
          <p:nvPr/>
        </p:nvPicPr>
        <p:blipFill>
          <a:blip r:embed="rId2"/>
          <a:stretch>
            <a:fillRect/>
          </a:stretch>
        </p:blipFill>
        <p:spPr>
          <a:xfrm>
            <a:off x="484917" y="3652413"/>
            <a:ext cx="5143500" cy="2066925"/>
          </a:xfrm>
          <a:prstGeom prst="rect">
            <a:avLst/>
          </a:prstGeom>
        </p:spPr>
      </p:pic>
      <p:pic>
        <p:nvPicPr>
          <p:cNvPr id="6" name="Picture 5">
            <a:extLst>
              <a:ext uri="{FF2B5EF4-FFF2-40B4-BE49-F238E27FC236}">
                <a16:creationId xmlns:a16="http://schemas.microsoft.com/office/drawing/2014/main" id="{890F8A65-9DA1-412D-8832-2F43F96639F1}"/>
              </a:ext>
            </a:extLst>
          </p:cNvPr>
          <p:cNvPicPr>
            <a:picLocks noChangeAspect="1"/>
          </p:cNvPicPr>
          <p:nvPr/>
        </p:nvPicPr>
        <p:blipFill>
          <a:blip r:embed="rId3"/>
          <a:stretch>
            <a:fillRect/>
          </a:stretch>
        </p:blipFill>
        <p:spPr>
          <a:xfrm>
            <a:off x="6096000" y="3690743"/>
            <a:ext cx="5326602" cy="1948321"/>
          </a:xfrm>
          <a:prstGeom prst="rect">
            <a:avLst/>
          </a:prstGeom>
        </p:spPr>
      </p:pic>
      <p:sp>
        <p:nvSpPr>
          <p:cNvPr id="5" name="TextBox 4">
            <a:extLst>
              <a:ext uri="{FF2B5EF4-FFF2-40B4-BE49-F238E27FC236}">
                <a16:creationId xmlns:a16="http://schemas.microsoft.com/office/drawing/2014/main" id="{2D00E381-7FA6-9080-4BA5-5257D9D6B5FD}"/>
              </a:ext>
            </a:extLst>
          </p:cNvPr>
          <p:cNvSpPr txBox="1"/>
          <p:nvPr/>
        </p:nvSpPr>
        <p:spPr>
          <a:xfrm>
            <a:off x="615819" y="1138662"/>
            <a:ext cx="9647853" cy="2246769"/>
          </a:xfrm>
          <a:prstGeom prst="rect">
            <a:avLst/>
          </a:prstGeom>
          <a:noFill/>
        </p:spPr>
        <p:txBody>
          <a:bodyPr wrap="square">
            <a:spAutoFit/>
          </a:bodyPr>
          <a:lstStyle/>
          <a:p>
            <a:r>
              <a:rPr lang="en-US" sz="20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Entropy and Gini determine how a decision tree chooses to split data</a:t>
            </a:r>
          </a:p>
          <a:p>
            <a:endParaRPr lang="en-US" sz="2000" dirty="0">
              <a:solidFill>
                <a:srgbClr val="040C28"/>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Entropy and Gini index are metrics used to determine the quality of a split in decision tree algorithms. They are calculated differently but use the same metric</a:t>
            </a:r>
          </a:p>
          <a:p>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The Gini index is faster and less expensive than entropy, which involves log calculations. However, entropy results are generally slightly better</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1545466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F6A54F3-A76F-4975-A41D-1CCDEDDBB1B7}"/>
              </a:ext>
            </a:extLst>
          </p:cNvPr>
          <p:cNvPicPr>
            <a:picLocks noChangeAspect="1"/>
          </p:cNvPicPr>
          <p:nvPr/>
        </p:nvPicPr>
        <p:blipFill>
          <a:blip r:embed="rId2"/>
          <a:stretch>
            <a:fillRect/>
          </a:stretch>
        </p:blipFill>
        <p:spPr>
          <a:xfrm>
            <a:off x="118322" y="980553"/>
            <a:ext cx="4675620" cy="5429068"/>
          </a:xfrm>
          <a:prstGeom prst="rect">
            <a:avLst/>
          </a:prstGeom>
        </p:spPr>
      </p:pic>
      <p:pic>
        <p:nvPicPr>
          <p:cNvPr id="23" name="Picture 22">
            <a:extLst>
              <a:ext uri="{FF2B5EF4-FFF2-40B4-BE49-F238E27FC236}">
                <a16:creationId xmlns:a16="http://schemas.microsoft.com/office/drawing/2014/main" id="{38B82297-F7D2-4A77-856D-45A4C5C6A449}"/>
              </a:ext>
            </a:extLst>
          </p:cNvPr>
          <p:cNvPicPr>
            <a:picLocks noChangeAspect="1"/>
          </p:cNvPicPr>
          <p:nvPr/>
        </p:nvPicPr>
        <p:blipFill>
          <a:blip r:embed="rId3"/>
          <a:stretch>
            <a:fillRect/>
          </a:stretch>
        </p:blipFill>
        <p:spPr>
          <a:xfrm>
            <a:off x="5135501" y="956780"/>
            <a:ext cx="6276975" cy="5476613"/>
          </a:xfrm>
          <a:prstGeom prst="rect">
            <a:avLst/>
          </a:prstGeom>
        </p:spPr>
      </p:pic>
      <p:sp>
        <p:nvSpPr>
          <p:cNvPr id="24" name="TextBox 23">
            <a:extLst>
              <a:ext uri="{FF2B5EF4-FFF2-40B4-BE49-F238E27FC236}">
                <a16:creationId xmlns:a16="http://schemas.microsoft.com/office/drawing/2014/main" id="{84D6CB89-F249-4E9A-9772-422E939210BA}"/>
              </a:ext>
            </a:extLst>
          </p:cNvPr>
          <p:cNvSpPr txBox="1"/>
          <p:nvPr/>
        </p:nvSpPr>
        <p:spPr>
          <a:xfrm>
            <a:off x="3685592" y="248575"/>
            <a:ext cx="4861249"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spTree>
    <p:extLst>
      <p:ext uri="{BB962C8B-B14F-4D97-AF65-F5344CB8AC3E}">
        <p14:creationId xmlns:p14="http://schemas.microsoft.com/office/powerpoint/2010/main" val="7758963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BF8E85-5C5B-4B25-8B9F-532E44DFCA36}"/>
              </a:ext>
            </a:extLst>
          </p:cNvPr>
          <p:cNvPicPr>
            <a:picLocks noChangeAspect="1"/>
          </p:cNvPicPr>
          <p:nvPr/>
        </p:nvPicPr>
        <p:blipFill>
          <a:blip r:embed="rId2"/>
          <a:stretch>
            <a:fillRect/>
          </a:stretch>
        </p:blipFill>
        <p:spPr>
          <a:xfrm>
            <a:off x="153832" y="969746"/>
            <a:ext cx="4746642" cy="5679272"/>
          </a:xfrm>
          <a:prstGeom prst="rect">
            <a:avLst/>
          </a:prstGeom>
        </p:spPr>
      </p:pic>
      <p:pic>
        <p:nvPicPr>
          <p:cNvPr id="6" name="Picture 5">
            <a:extLst>
              <a:ext uri="{FF2B5EF4-FFF2-40B4-BE49-F238E27FC236}">
                <a16:creationId xmlns:a16="http://schemas.microsoft.com/office/drawing/2014/main" id="{3D95271A-A81E-1B96-BD0D-A92CAC563BFE}"/>
              </a:ext>
            </a:extLst>
          </p:cNvPr>
          <p:cNvPicPr>
            <a:picLocks noChangeAspect="1"/>
          </p:cNvPicPr>
          <p:nvPr/>
        </p:nvPicPr>
        <p:blipFill>
          <a:blip r:embed="rId3"/>
          <a:stretch>
            <a:fillRect/>
          </a:stretch>
        </p:blipFill>
        <p:spPr>
          <a:xfrm>
            <a:off x="5201155" y="969746"/>
            <a:ext cx="6396796" cy="5233742"/>
          </a:xfrm>
          <a:prstGeom prst="rect">
            <a:avLst/>
          </a:prstGeom>
        </p:spPr>
      </p:pic>
      <p:sp>
        <p:nvSpPr>
          <p:cNvPr id="7" name="TextBox 6">
            <a:extLst>
              <a:ext uri="{FF2B5EF4-FFF2-40B4-BE49-F238E27FC236}">
                <a16:creationId xmlns:a16="http://schemas.microsoft.com/office/drawing/2014/main" id="{000F0968-E7EC-99E8-FA98-719ABA5C6332}"/>
              </a:ext>
            </a:extLst>
          </p:cNvPr>
          <p:cNvSpPr txBox="1"/>
          <p:nvPr/>
        </p:nvSpPr>
        <p:spPr>
          <a:xfrm>
            <a:off x="3825551" y="208982"/>
            <a:ext cx="4861249"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spTree>
    <p:extLst>
      <p:ext uri="{BB962C8B-B14F-4D97-AF65-F5344CB8AC3E}">
        <p14:creationId xmlns:p14="http://schemas.microsoft.com/office/powerpoint/2010/main" val="13923152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DBF8E85-5C5B-4B25-8B9F-532E44DFCA36}"/>
              </a:ext>
            </a:extLst>
          </p:cNvPr>
          <p:cNvPicPr>
            <a:picLocks noChangeAspect="1"/>
          </p:cNvPicPr>
          <p:nvPr/>
        </p:nvPicPr>
        <p:blipFill>
          <a:blip r:embed="rId2"/>
          <a:stretch>
            <a:fillRect/>
          </a:stretch>
        </p:blipFill>
        <p:spPr>
          <a:xfrm>
            <a:off x="153832" y="969746"/>
            <a:ext cx="4746642" cy="5679272"/>
          </a:xfrm>
          <a:prstGeom prst="rect">
            <a:avLst/>
          </a:prstGeom>
        </p:spPr>
      </p:pic>
      <p:pic>
        <p:nvPicPr>
          <p:cNvPr id="8" name="Picture 7">
            <a:extLst>
              <a:ext uri="{FF2B5EF4-FFF2-40B4-BE49-F238E27FC236}">
                <a16:creationId xmlns:a16="http://schemas.microsoft.com/office/drawing/2014/main" id="{CEF7BD93-95E3-C7AB-D034-160D2DE1E504}"/>
              </a:ext>
            </a:extLst>
          </p:cNvPr>
          <p:cNvPicPr>
            <a:picLocks noChangeAspect="1"/>
          </p:cNvPicPr>
          <p:nvPr/>
        </p:nvPicPr>
        <p:blipFill>
          <a:blip r:embed="rId3"/>
          <a:stretch>
            <a:fillRect/>
          </a:stretch>
        </p:blipFill>
        <p:spPr>
          <a:xfrm>
            <a:off x="5051717" y="969745"/>
            <a:ext cx="6744046" cy="5291095"/>
          </a:xfrm>
          <a:prstGeom prst="rect">
            <a:avLst/>
          </a:prstGeom>
        </p:spPr>
      </p:pic>
      <p:sp>
        <p:nvSpPr>
          <p:cNvPr id="9" name="TextBox 8">
            <a:extLst>
              <a:ext uri="{FF2B5EF4-FFF2-40B4-BE49-F238E27FC236}">
                <a16:creationId xmlns:a16="http://schemas.microsoft.com/office/drawing/2014/main" id="{C718D720-2645-C1C5-10AE-4BA02345481C}"/>
              </a:ext>
            </a:extLst>
          </p:cNvPr>
          <p:cNvSpPr txBox="1"/>
          <p:nvPr/>
        </p:nvSpPr>
        <p:spPr>
          <a:xfrm>
            <a:off x="3825551" y="208982"/>
            <a:ext cx="4861249"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spTree>
    <p:extLst>
      <p:ext uri="{BB962C8B-B14F-4D97-AF65-F5344CB8AC3E}">
        <p14:creationId xmlns:p14="http://schemas.microsoft.com/office/powerpoint/2010/main" val="20985072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06FCAA1-06CD-46FE-94F8-0D6C62B46C40}"/>
              </a:ext>
            </a:extLst>
          </p:cNvPr>
          <p:cNvPicPr>
            <a:picLocks noChangeAspect="1"/>
          </p:cNvPicPr>
          <p:nvPr/>
        </p:nvPicPr>
        <p:blipFill>
          <a:blip r:embed="rId2"/>
          <a:stretch>
            <a:fillRect/>
          </a:stretch>
        </p:blipFill>
        <p:spPr>
          <a:xfrm>
            <a:off x="278119" y="930153"/>
            <a:ext cx="4746642" cy="5679272"/>
          </a:xfrm>
          <a:prstGeom prst="rect">
            <a:avLst/>
          </a:prstGeom>
        </p:spPr>
      </p:pic>
      <p:sp>
        <p:nvSpPr>
          <p:cNvPr id="7" name="TextBox 6">
            <a:extLst>
              <a:ext uri="{FF2B5EF4-FFF2-40B4-BE49-F238E27FC236}">
                <a16:creationId xmlns:a16="http://schemas.microsoft.com/office/drawing/2014/main" id="{19089752-1CE9-41F2-80B6-5A34270BB76D}"/>
              </a:ext>
            </a:extLst>
          </p:cNvPr>
          <p:cNvSpPr txBox="1"/>
          <p:nvPr/>
        </p:nvSpPr>
        <p:spPr>
          <a:xfrm>
            <a:off x="5629503" y="1091953"/>
            <a:ext cx="5044717" cy="1323439"/>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Select the Attribute with Maximum information Gain.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In this case, Outlook is the root node</a:t>
            </a:r>
          </a:p>
        </p:txBody>
      </p:sp>
      <p:sp>
        <p:nvSpPr>
          <p:cNvPr id="3" name="TextBox 2">
            <a:extLst>
              <a:ext uri="{FF2B5EF4-FFF2-40B4-BE49-F238E27FC236}">
                <a16:creationId xmlns:a16="http://schemas.microsoft.com/office/drawing/2014/main" id="{F3732A01-21A9-39AA-9FA7-14DB338199D0}"/>
              </a:ext>
            </a:extLst>
          </p:cNvPr>
          <p:cNvSpPr txBox="1"/>
          <p:nvPr/>
        </p:nvSpPr>
        <p:spPr>
          <a:xfrm>
            <a:off x="3573625" y="147264"/>
            <a:ext cx="4861249"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pic>
        <p:nvPicPr>
          <p:cNvPr id="9" name="Picture 8">
            <a:extLst>
              <a:ext uri="{FF2B5EF4-FFF2-40B4-BE49-F238E27FC236}">
                <a16:creationId xmlns:a16="http://schemas.microsoft.com/office/drawing/2014/main" id="{92974C7A-C2AB-239C-1A88-AE06BD54E88F}"/>
              </a:ext>
            </a:extLst>
          </p:cNvPr>
          <p:cNvPicPr>
            <a:picLocks noChangeAspect="1"/>
          </p:cNvPicPr>
          <p:nvPr/>
        </p:nvPicPr>
        <p:blipFill>
          <a:blip r:embed="rId3"/>
          <a:stretch>
            <a:fillRect/>
          </a:stretch>
        </p:blipFill>
        <p:spPr>
          <a:xfrm>
            <a:off x="5679265" y="2905893"/>
            <a:ext cx="4627665" cy="2860154"/>
          </a:xfrm>
          <a:prstGeom prst="rect">
            <a:avLst/>
          </a:prstGeom>
        </p:spPr>
      </p:pic>
    </p:spTree>
    <p:extLst>
      <p:ext uri="{BB962C8B-B14F-4D97-AF65-F5344CB8AC3E}">
        <p14:creationId xmlns:p14="http://schemas.microsoft.com/office/powerpoint/2010/main" val="2837167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4CE4306-A3FD-4207-926C-EC740040CCBB}"/>
              </a:ext>
            </a:extLst>
          </p:cNvPr>
          <p:cNvPicPr>
            <a:picLocks noChangeAspect="1"/>
          </p:cNvPicPr>
          <p:nvPr/>
        </p:nvPicPr>
        <p:blipFill>
          <a:blip r:embed="rId2"/>
          <a:stretch>
            <a:fillRect/>
          </a:stretch>
        </p:blipFill>
        <p:spPr>
          <a:xfrm>
            <a:off x="202336" y="1466341"/>
            <a:ext cx="4754365" cy="1782887"/>
          </a:xfrm>
          <a:prstGeom prst="rect">
            <a:avLst/>
          </a:prstGeom>
        </p:spPr>
      </p:pic>
      <p:sp>
        <p:nvSpPr>
          <p:cNvPr id="2" name="TextBox 1">
            <a:extLst>
              <a:ext uri="{FF2B5EF4-FFF2-40B4-BE49-F238E27FC236}">
                <a16:creationId xmlns:a16="http://schemas.microsoft.com/office/drawing/2014/main" id="{EDA7A0EA-CFC2-9564-85C4-1FC3D26058C4}"/>
              </a:ext>
            </a:extLst>
          </p:cNvPr>
          <p:cNvSpPr txBox="1"/>
          <p:nvPr/>
        </p:nvSpPr>
        <p:spPr>
          <a:xfrm>
            <a:off x="3526971" y="208979"/>
            <a:ext cx="4861249"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pic>
        <p:nvPicPr>
          <p:cNvPr id="7" name="Picture 6">
            <a:extLst>
              <a:ext uri="{FF2B5EF4-FFF2-40B4-BE49-F238E27FC236}">
                <a16:creationId xmlns:a16="http://schemas.microsoft.com/office/drawing/2014/main" id="{EBEF88C1-B314-634E-E8BA-D2964F9E4738}"/>
              </a:ext>
            </a:extLst>
          </p:cNvPr>
          <p:cNvPicPr>
            <a:picLocks noChangeAspect="1"/>
          </p:cNvPicPr>
          <p:nvPr/>
        </p:nvPicPr>
        <p:blipFill>
          <a:blip r:embed="rId3"/>
          <a:stretch>
            <a:fillRect/>
          </a:stretch>
        </p:blipFill>
        <p:spPr>
          <a:xfrm>
            <a:off x="5036866" y="1192336"/>
            <a:ext cx="6784712" cy="4965868"/>
          </a:xfrm>
          <a:prstGeom prst="rect">
            <a:avLst/>
          </a:prstGeom>
        </p:spPr>
      </p:pic>
    </p:spTree>
    <p:extLst>
      <p:ext uri="{BB962C8B-B14F-4D97-AF65-F5344CB8AC3E}">
        <p14:creationId xmlns:p14="http://schemas.microsoft.com/office/powerpoint/2010/main" val="201203551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2372F11-EB31-49A8-B4C7-F658F3D6F0DC}"/>
              </a:ext>
            </a:extLst>
          </p:cNvPr>
          <p:cNvPicPr>
            <a:picLocks noChangeAspect="1"/>
          </p:cNvPicPr>
          <p:nvPr/>
        </p:nvPicPr>
        <p:blipFill>
          <a:blip r:embed="rId2"/>
          <a:stretch>
            <a:fillRect/>
          </a:stretch>
        </p:blipFill>
        <p:spPr>
          <a:xfrm>
            <a:off x="202336" y="1466341"/>
            <a:ext cx="4754365" cy="1782887"/>
          </a:xfrm>
          <a:prstGeom prst="rect">
            <a:avLst/>
          </a:prstGeom>
        </p:spPr>
      </p:pic>
      <p:sp>
        <p:nvSpPr>
          <p:cNvPr id="6" name="TextBox 5">
            <a:extLst>
              <a:ext uri="{FF2B5EF4-FFF2-40B4-BE49-F238E27FC236}">
                <a16:creationId xmlns:a16="http://schemas.microsoft.com/office/drawing/2014/main" id="{3ACBFD23-7A2D-4E04-B8AD-030439A39D41}"/>
              </a:ext>
            </a:extLst>
          </p:cNvPr>
          <p:cNvSpPr txBox="1"/>
          <p:nvPr/>
        </p:nvSpPr>
        <p:spPr>
          <a:xfrm>
            <a:off x="3704253" y="248575"/>
            <a:ext cx="4516017"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pic>
        <p:nvPicPr>
          <p:cNvPr id="3" name="Picture 2">
            <a:extLst>
              <a:ext uri="{FF2B5EF4-FFF2-40B4-BE49-F238E27FC236}">
                <a16:creationId xmlns:a16="http://schemas.microsoft.com/office/drawing/2014/main" id="{816BED36-5949-BCDE-3386-2F91401C0EFC}"/>
              </a:ext>
            </a:extLst>
          </p:cNvPr>
          <p:cNvPicPr>
            <a:picLocks noChangeAspect="1"/>
          </p:cNvPicPr>
          <p:nvPr/>
        </p:nvPicPr>
        <p:blipFill>
          <a:blip r:embed="rId3"/>
          <a:stretch>
            <a:fillRect/>
          </a:stretch>
        </p:blipFill>
        <p:spPr>
          <a:xfrm>
            <a:off x="4966288" y="1197707"/>
            <a:ext cx="7023376" cy="4671247"/>
          </a:xfrm>
          <a:prstGeom prst="rect">
            <a:avLst/>
          </a:prstGeom>
        </p:spPr>
      </p:pic>
    </p:spTree>
    <p:extLst>
      <p:ext uri="{BB962C8B-B14F-4D97-AF65-F5344CB8AC3E}">
        <p14:creationId xmlns:p14="http://schemas.microsoft.com/office/powerpoint/2010/main" val="4656746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B8A26A0-34AB-42D8-B890-64D80C7A9C29}"/>
              </a:ext>
            </a:extLst>
          </p:cNvPr>
          <p:cNvPicPr>
            <a:picLocks noChangeAspect="1"/>
          </p:cNvPicPr>
          <p:nvPr/>
        </p:nvPicPr>
        <p:blipFill>
          <a:blip r:embed="rId2"/>
          <a:stretch>
            <a:fillRect/>
          </a:stretch>
        </p:blipFill>
        <p:spPr>
          <a:xfrm>
            <a:off x="202337" y="1466341"/>
            <a:ext cx="4689260" cy="1782887"/>
          </a:xfrm>
          <a:prstGeom prst="rect">
            <a:avLst/>
          </a:prstGeom>
        </p:spPr>
      </p:pic>
      <p:pic>
        <p:nvPicPr>
          <p:cNvPr id="4" name="Picture 3">
            <a:extLst>
              <a:ext uri="{FF2B5EF4-FFF2-40B4-BE49-F238E27FC236}">
                <a16:creationId xmlns:a16="http://schemas.microsoft.com/office/drawing/2014/main" id="{37BF399F-07F3-4AEE-B376-A4083EDEE97B}"/>
              </a:ext>
            </a:extLst>
          </p:cNvPr>
          <p:cNvPicPr>
            <a:picLocks noChangeAspect="1"/>
          </p:cNvPicPr>
          <p:nvPr/>
        </p:nvPicPr>
        <p:blipFill>
          <a:blip r:embed="rId3"/>
          <a:stretch>
            <a:fillRect/>
          </a:stretch>
        </p:blipFill>
        <p:spPr>
          <a:xfrm>
            <a:off x="5117051" y="2593987"/>
            <a:ext cx="6080002" cy="2952519"/>
          </a:xfrm>
          <a:prstGeom prst="rect">
            <a:avLst/>
          </a:prstGeom>
        </p:spPr>
      </p:pic>
      <p:sp>
        <p:nvSpPr>
          <p:cNvPr id="5" name="TextBox 4">
            <a:extLst>
              <a:ext uri="{FF2B5EF4-FFF2-40B4-BE49-F238E27FC236}">
                <a16:creationId xmlns:a16="http://schemas.microsoft.com/office/drawing/2014/main" id="{8B4BE4E6-F148-4F69-A20B-2DC8443EEB78}"/>
              </a:ext>
            </a:extLst>
          </p:cNvPr>
          <p:cNvSpPr txBox="1"/>
          <p:nvPr/>
        </p:nvSpPr>
        <p:spPr>
          <a:xfrm>
            <a:off x="5117051" y="1378787"/>
            <a:ext cx="5545031" cy="1015663"/>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The highest information Gain is for Humidity.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The next split is based on Humidity </a:t>
            </a:r>
          </a:p>
        </p:txBody>
      </p:sp>
      <p:sp>
        <p:nvSpPr>
          <p:cNvPr id="7" name="TextBox 6">
            <a:extLst>
              <a:ext uri="{FF2B5EF4-FFF2-40B4-BE49-F238E27FC236}">
                <a16:creationId xmlns:a16="http://schemas.microsoft.com/office/drawing/2014/main" id="{3ABFD4D2-1BE1-1381-F366-685ECEB0B3A6}"/>
              </a:ext>
            </a:extLst>
          </p:cNvPr>
          <p:cNvSpPr txBox="1"/>
          <p:nvPr/>
        </p:nvSpPr>
        <p:spPr>
          <a:xfrm>
            <a:off x="3084496" y="211087"/>
            <a:ext cx="4516017"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spTree>
    <p:extLst>
      <p:ext uri="{BB962C8B-B14F-4D97-AF65-F5344CB8AC3E}">
        <p14:creationId xmlns:p14="http://schemas.microsoft.com/office/powerpoint/2010/main" val="257196496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BA4F6C3-12E3-463D-BB4E-3D9C3999E171}"/>
              </a:ext>
            </a:extLst>
          </p:cNvPr>
          <p:cNvPicPr>
            <a:picLocks noChangeAspect="1"/>
          </p:cNvPicPr>
          <p:nvPr/>
        </p:nvPicPr>
        <p:blipFill>
          <a:blip r:embed="rId2"/>
          <a:stretch>
            <a:fillRect/>
          </a:stretch>
        </p:blipFill>
        <p:spPr>
          <a:xfrm>
            <a:off x="267948" y="1567462"/>
            <a:ext cx="4500969" cy="1708397"/>
          </a:xfrm>
          <a:prstGeom prst="rect">
            <a:avLst/>
          </a:prstGeom>
        </p:spPr>
      </p:pic>
      <p:pic>
        <p:nvPicPr>
          <p:cNvPr id="5" name="Picture 4">
            <a:extLst>
              <a:ext uri="{FF2B5EF4-FFF2-40B4-BE49-F238E27FC236}">
                <a16:creationId xmlns:a16="http://schemas.microsoft.com/office/drawing/2014/main" id="{5C5C20A3-6996-4BFF-917A-BB159F2F008E}"/>
              </a:ext>
            </a:extLst>
          </p:cNvPr>
          <p:cNvPicPr>
            <a:picLocks noChangeAspect="1"/>
          </p:cNvPicPr>
          <p:nvPr/>
        </p:nvPicPr>
        <p:blipFill>
          <a:blip r:embed="rId3"/>
          <a:stretch>
            <a:fillRect/>
          </a:stretch>
        </p:blipFill>
        <p:spPr>
          <a:xfrm>
            <a:off x="4936818" y="1374174"/>
            <a:ext cx="6987234" cy="4539419"/>
          </a:xfrm>
          <a:prstGeom prst="rect">
            <a:avLst/>
          </a:prstGeom>
        </p:spPr>
      </p:pic>
      <p:sp>
        <p:nvSpPr>
          <p:cNvPr id="2" name="TextBox 1">
            <a:extLst>
              <a:ext uri="{FF2B5EF4-FFF2-40B4-BE49-F238E27FC236}">
                <a16:creationId xmlns:a16="http://schemas.microsoft.com/office/drawing/2014/main" id="{ED022290-F09B-1545-CA6E-911BE03F2AD2}"/>
              </a:ext>
            </a:extLst>
          </p:cNvPr>
          <p:cNvSpPr txBox="1"/>
          <p:nvPr/>
        </p:nvSpPr>
        <p:spPr>
          <a:xfrm>
            <a:off x="3084496" y="211087"/>
            <a:ext cx="4516017"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spTree>
    <p:extLst>
      <p:ext uri="{BB962C8B-B14F-4D97-AF65-F5344CB8AC3E}">
        <p14:creationId xmlns:p14="http://schemas.microsoft.com/office/powerpoint/2010/main" val="8105503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0D61DB-EDC0-496F-96E3-A237B681E3A2}"/>
              </a:ext>
            </a:extLst>
          </p:cNvPr>
          <p:cNvSpPr>
            <a:spLocks noGrp="1"/>
          </p:cNvSpPr>
          <p:nvPr>
            <p:ph type="title"/>
          </p:nvPr>
        </p:nvSpPr>
        <p:spPr>
          <a:xfrm>
            <a:off x="913795" y="165716"/>
            <a:ext cx="10353762" cy="615519"/>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Supervised Learning </a:t>
            </a:r>
          </a:p>
        </p:txBody>
      </p:sp>
      <p:sp>
        <p:nvSpPr>
          <p:cNvPr id="3" name="Content Placeholder 2">
            <a:extLst>
              <a:ext uri="{FF2B5EF4-FFF2-40B4-BE49-F238E27FC236}">
                <a16:creationId xmlns:a16="http://schemas.microsoft.com/office/drawing/2014/main" id="{4ED877CF-EF98-4248-90FB-10011376E0DC}"/>
              </a:ext>
            </a:extLst>
          </p:cNvPr>
          <p:cNvSpPr>
            <a:spLocks noGrp="1"/>
          </p:cNvSpPr>
          <p:nvPr>
            <p:ph idx="1"/>
          </p:nvPr>
        </p:nvSpPr>
        <p:spPr>
          <a:xfrm>
            <a:off x="924443" y="781235"/>
            <a:ext cx="6819965" cy="5255671"/>
          </a:xfrm>
        </p:spPr>
        <p:txBody>
          <a:bodyPr>
            <a:norm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Regression </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Simple Linear Regression </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Multiple Linear Regression </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Decision Tree </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Random Forest </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Polynomial Regression</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KNN Regressor </a:t>
            </a:r>
          </a:p>
          <a:p>
            <a:pPr marL="457200" lvl="1"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Classification  </a:t>
            </a:r>
          </a:p>
          <a:p>
            <a:pPr lvl="1">
              <a:buFont typeface="Wingdings" panose="05000000000000000000" pitchFamily="2" charset="2"/>
              <a:buChar char="§"/>
            </a:pPr>
            <a:r>
              <a:rPr lang="en-IN" sz="2000" dirty="0">
                <a:effectLst/>
                <a:latin typeface="Calibri" panose="020F0502020204030204" pitchFamily="34" charset="0"/>
                <a:ea typeface="Calibri" panose="020F0502020204030204" pitchFamily="34" charset="0"/>
                <a:cs typeface="Calibri" panose="020F0502020204030204" pitchFamily="34" charset="0"/>
              </a:rPr>
              <a:t>Logistic regression</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k-nearest neighbour  (KNN)</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Naive Bayes (Classifier)</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Support vector machines</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Decision Tree </a:t>
            </a:r>
          </a:p>
          <a:p>
            <a:pPr lvl="1">
              <a:buFont typeface="Wingdings" panose="05000000000000000000" pitchFamily="2" charset="2"/>
              <a:buChar char="§"/>
            </a:pPr>
            <a:r>
              <a:rPr lang="en-IN" sz="2000" dirty="0">
                <a:latin typeface="Calibri" panose="020F0502020204030204" pitchFamily="34" charset="0"/>
                <a:ea typeface="Calibri" panose="020F0502020204030204" pitchFamily="34" charset="0"/>
                <a:cs typeface="Calibri" panose="020F0502020204030204" pitchFamily="34" charset="0"/>
              </a:rPr>
              <a:t>Random Forest </a:t>
            </a:r>
          </a:p>
        </p:txBody>
      </p:sp>
    </p:spTree>
    <p:extLst>
      <p:ext uri="{BB962C8B-B14F-4D97-AF65-F5344CB8AC3E}">
        <p14:creationId xmlns:p14="http://schemas.microsoft.com/office/powerpoint/2010/main" val="31203498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2A4B66C-21C4-449E-8060-996B14B8CB27}"/>
              </a:ext>
            </a:extLst>
          </p:cNvPr>
          <p:cNvPicPr>
            <a:picLocks noChangeAspect="1"/>
          </p:cNvPicPr>
          <p:nvPr/>
        </p:nvPicPr>
        <p:blipFill>
          <a:blip r:embed="rId2"/>
          <a:stretch>
            <a:fillRect/>
          </a:stretch>
        </p:blipFill>
        <p:spPr>
          <a:xfrm>
            <a:off x="267948" y="1567462"/>
            <a:ext cx="4500969" cy="1708397"/>
          </a:xfrm>
          <a:prstGeom prst="rect">
            <a:avLst/>
          </a:prstGeom>
        </p:spPr>
      </p:pic>
      <p:pic>
        <p:nvPicPr>
          <p:cNvPr id="5" name="Picture 4">
            <a:extLst>
              <a:ext uri="{FF2B5EF4-FFF2-40B4-BE49-F238E27FC236}">
                <a16:creationId xmlns:a16="http://schemas.microsoft.com/office/drawing/2014/main" id="{A0C4CC0A-CAE5-4705-8BBE-B3E789306619}"/>
              </a:ext>
            </a:extLst>
          </p:cNvPr>
          <p:cNvPicPr>
            <a:picLocks noChangeAspect="1"/>
          </p:cNvPicPr>
          <p:nvPr/>
        </p:nvPicPr>
        <p:blipFill>
          <a:blip r:embed="rId3"/>
          <a:stretch>
            <a:fillRect/>
          </a:stretch>
        </p:blipFill>
        <p:spPr>
          <a:xfrm>
            <a:off x="5037477" y="1224704"/>
            <a:ext cx="6886575" cy="4714875"/>
          </a:xfrm>
          <a:prstGeom prst="rect">
            <a:avLst/>
          </a:prstGeom>
        </p:spPr>
      </p:pic>
      <p:sp>
        <p:nvSpPr>
          <p:cNvPr id="2" name="TextBox 1">
            <a:extLst>
              <a:ext uri="{FF2B5EF4-FFF2-40B4-BE49-F238E27FC236}">
                <a16:creationId xmlns:a16="http://schemas.microsoft.com/office/drawing/2014/main" id="{92893EFE-1022-06D2-A069-BA937398E94E}"/>
              </a:ext>
            </a:extLst>
          </p:cNvPr>
          <p:cNvSpPr txBox="1"/>
          <p:nvPr/>
        </p:nvSpPr>
        <p:spPr>
          <a:xfrm>
            <a:off x="2752531" y="248575"/>
            <a:ext cx="4991787"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spTree>
    <p:extLst>
      <p:ext uri="{BB962C8B-B14F-4D97-AF65-F5344CB8AC3E}">
        <p14:creationId xmlns:p14="http://schemas.microsoft.com/office/powerpoint/2010/main" val="21477788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2474ADB-8BFF-4B3A-9050-E6ABC8E998FA}"/>
              </a:ext>
            </a:extLst>
          </p:cNvPr>
          <p:cNvPicPr>
            <a:picLocks noChangeAspect="1"/>
          </p:cNvPicPr>
          <p:nvPr/>
        </p:nvPicPr>
        <p:blipFill>
          <a:blip r:embed="rId2"/>
          <a:stretch>
            <a:fillRect/>
          </a:stretch>
        </p:blipFill>
        <p:spPr>
          <a:xfrm>
            <a:off x="223559" y="1460930"/>
            <a:ext cx="4500969" cy="1708397"/>
          </a:xfrm>
          <a:prstGeom prst="rect">
            <a:avLst/>
          </a:prstGeom>
        </p:spPr>
      </p:pic>
      <p:pic>
        <p:nvPicPr>
          <p:cNvPr id="4" name="Picture 3">
            <a:extLst>
              <a:ext uri="{FF2B5EF4-FFF2-40B4-BE49-F238E27FC236}">
                <a16:creationId xmlns:a16="http://schemas.microsoft.com/office/drawing/2014/main" id="{998E811F-7393-4ED1-9D0A-004E9ECA05FA}"/>
              </a:ext>
            </a:extLst>
          </p:cNvPr>
          <p:cNvPicPr>
            <a:picLocks noChangeAspect="1"/>
          </p:cNvPicPr>
          <p:nvPr/>
        </p:nvPicPr>
        <p:blipFill>
          <a:blip r:embed="rId3"/>
          <a:stretch>
            <a:fillRect/>
          </a:stretch>
        </p:blipFill>
        <p:spPr>
          <a:xfrm>
            <a:off x="5443257" y="2952479"/>
            <a:ext cx="5343525" cy="2428875"/>
          </a:xfrm>
          <a:prstGeom prst="rect">
            <a:avLst/>
          </a:prstGeom>
        </p:spPr>
      </p:pic>
      <p:sp>
        <p:nvSpPr>
          <p:cNvPr id="5" name="TextBox 4">
            <a:extLst>
              <a:ext uri="{FF2B5EF4-FFF2-40B4-BE49-F238E27FC236}">
                <a16:creationId xmlns:a16="http://schemas.microsoft.com/office/drawing/2014/main" id="{30B26154-3516-40CB-94FB-C4424C9C6267}"/>
              </a:ext>
            </a:extLst>
          </p:cNvPr>
          <p:cNvSpPr txBox="1"/>
          <p:nvPr/>
        </p:nvSpPr>
        <p:spPr>
          <a:xfrm>
            <a:off x="5342505" y="1490755"/>
            <a:ext cx="5545031" cy="1200329"/>
          </a:xfrm>
          <a:prstGeom prst="rect">
            <a:avLst/>
          </a:prstGeom>
          <a:noFill/>
        </p:spPr>
        <p:txBody>
          <a:bodyPr wrap="square" rtlCol="0">
            <a:spAutoFit/>
          </a:bodyPr>
          <a:lstStyle/>
          <a:p>
            <a:r>
              <a:rPr lang="en-IN" sz="2400" dirty="0">
                <a:latin typeface="Calibri" panose="020F0502020204030204" pitchFamily="34" charset="0"/>
                <a:ea typeface="Calibri" panose="020F0502020204030204" pitchFamily="34" charset="0"/>
                <a:cs typeface="Calibri" panose="020F0502020204030204" pitchFamily="34" charset="0"/>
              </a:rPr>
              <a:t>The highest information Gain is for Wind. </a:t>
            </a:r>
          </a:p>
          <a:p>
            <a:endParaRPr lang="en-IN" sz="2400" dirty="0">
              <a:latin typeface="Calibri" panose="020F0502020204030204" pitchFamily="34" charset="0"/>
              <a:ea typeface="Calibri" panose="020F0502020204030204" pitchFamily="34" charset="0"/>
              <a:cs typeface="Calibri" panose="020F0502020204030204" pitchFamily="34" charset="0"/>
            </a:endParaRPr>
          </a:p>
          <a:p>
            <a:r>
              <a:rPr lang="en-IN" sz="2400" dirty="0">
                <a:latin typeface="Calibri" panose="020F0502020204030204" pitchFamily="34" charset="0"/>
                <a:ea typeface="Calibri" panose="020F0502020204030204" pitchFamily="34" charset="0"/>
                <a:cs typeface="Calibri" panose="020F0502020204030204" pitchFamily="34" charset="0"/>
              </a:rPr>
              <a:t>The next split is based on the Wind </a:t>
            </a:r>
          </a:p>
        </p:txBody>
      </p:sp>
      <p:sp>
        <p:nvSpPr>
          <p:cNvPr id="6" name="TextBox 5">
            <a:extLst>
              <a:ext uri="{FF2B5EF4-FFF2-40B4-BE49-F238E27FC236}">
                <a16:creationId xmlns:a16="http://schemas.microsoft.com/office/drawing/2014/main" id="{D0EF13AE-F4C6-4DDF-A822-CF7E89E833F1}"/>
              </a:ext>
            </a:extLst>
          </p:cNvPr>
          <p:cNvSpPr txBox="1"/>
          <p:nvPr/>
        </p:nvSpPr>
        <p:spPr>
          <a:xfrm>
            <a:off x="2746439" y="273215"/>
            <a:ext cx="4969888"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Entropy</a:t>
            </a:r>
          </a:p>
        </p:txBody>
      </p:sp>
    </p:spTree>
    <p:extLst>
      <p:ext uri="{BB962C8B-B14F-4D97-AF65-F5344CB8AC3E}">
        <p14:creationId xmlns:p14="http://schemas.microsoft.com/office/powerpoint/2010/main" val="34136643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F47B1C-B3D4-4D57-81A6-03B83BEC5BC9}"/>
              </a:ext>
            </a:extLst>
          </p:cNvPr>
          <p:cNvPicPr>
            <a:picLocks noChangeAspect="1"/>
          </p:cNvPicPr>
          <p:nvPr/>
        </p:nvPicPr>
        <p:blipFill>
          <a:blip r:embed="rId2"/>
          <a:stretch>
            <a:fillRect/>
          </a:stretch>
        </p:blipFill>
        <p:spPr>
          <a:xfrm>
            <a:off x="754602" y="559837"/>
            <a:ext cx="10553700" cy="4664962"/>
          </a:xfrm>
          <a:prstGeom prst="rect">
            <a:avLst/>
          </a:prstGeom>
        </p:spPr>
      </p:pic>
      <p:sp>
        <p:nvSpPr>
          <p:cNvPr id="4" name="TextBox 3">
            <a:extLst>
              <a:ext uri="{FF2B5EF4-FFF2-40B4-BE49-F238E27FC236}">
                <a16:creationId xmlns:a16="http://schemas.microsoft.com/office/drawing/2014/main" id="{C2EC28A0-0BAE-4D6A-9EDD-AD49AC6C7625}"/>
              </a:ext>
            </a:extLst>
          </p:cNvPr>
          <p:cNvSpPr txBox="1"/>
          <p:nvPr/>
        </p:nvSpPr>
        <p:spPr>
          <a:xfrm>
            <a:off x="3601616" y="78441"/>
            <a:ext cx="4161453"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Gini</a:t>
            </a:r>
          </a:p>
        </p:txBody>
      </p:sp>
      <p:sp>
        <p:nvSpPr>
          <p:cNvPr id="5" name="TextBox 4">
            <a:extLst>
              <a:ext uri="{FF2B5EF4-FFF2-40B4-BE49-F238E27FC236}">
                <a16:creationId xmlns:a16="http://schemas.microsoft.com/office/drawing/2014/main" id="{DA584900-D73E-437E-AF56-7996FBF51F66}"/>
              </a:ext>
            </a:extLst>
          </p:cNvPr>
          <p:cNvSpPr txBox="1"/>
          <p:nvPr/>
        </p:nvSpPr>
        <p:spPr>
          <a:xfrm>
            <a:off x="726609" y="5282500"/>
            <a:ext cx="10892901" cy="1015663"/>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This is the Gini gain for column GENDER, similarly, calculate the Gini gain for column OCCUPATION, then split based on the maximum Gini gain value (This  needs to be calculated for all independent variables before splitting </a:t>
            </a:r>
          </a:p>
        </p:txBody>
      </p:sp>
    </p:spTree>
    <p:extLst>
      <p:ext uri="{BB962C8B-B14F-4D97-AF65-F5344CB8AC3E}">
        <p14:creationId xmlns:p14="http://schemas.microsoft.com/office/powerpoint/2010/main" val="3277131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1498-DA8F-86CB-A0EE-3DB382013812}"/>
              </a:ext>
            </a:extLst>
          </p:cNvPr>
          <p:cNvSpPr>
            <a:spLocks noGrp="1"/>
          </p:cNvSpPr>
          <p:nvPr>
            <p:ph type="title"/>
          </p:nvPr>
        </p:nvSpPr>
        <p:spPr>
          <a:xfrm>
            <a:off x="2721741" y="2611216"/>
            <a:ext cx="6559419" cy="1375519"/>
          </a:xfrm>
        </p:spPr>
        <p:txBody>
          <a:bodyPr/>
          <a:lstStyle/>
          <a:p>
            <a:pPr algn="ctr"/>
            <a:r>
              <a:rPr lang="en-IN" b="1" i="0" dirty="0">
                <a:solidFill>
                  <a:srgbClr val="05192D"/>
                </a:solidFill>
                <a:effectLst/>
                <a:latin typeface="Studio-Feixen-Sans"/>
              </a:rPr>
              <a:t>RANDOM FOREST</a:t>
            </a:r>
            <a:endParaRPr lang="en-IN" dirty="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233BC5B3-3977-012E-E7FE-F46AD8F7E399}"/>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E391707F-5BDB-0D97-D0BF-7E6D65544EE0}"/>
              </a:ext>
            </a:extLst>
          </p:cNvPr>
          <p:cNvSpPr>
            <a:spLocks noGrp="1"/>
          </p:cNvSpPr>
          <p:nvPr>
            <p:ph type="body" sz="quarter" idx="15"/>
          </p:nvPr>
        </p:nvSpPr>
        <p:spPr/>
        <p:txBody>
          <a:bodyPr/>
          <a:lstStyle/>
          <a:p>
            <a:endParaRPr lang="en-IN" dirty="0"/>
          </a:p>
        </p:txBody>
      </p:sp>
    </p:spTree>
    <p:extLst>
      <p:ext uri="{BB962C8B-B14F-4D97-AF65-F5344CB8AC3E}">
        <p14:creationId xmlns:p14="http://schemas.microsoft.com/office/powerpoint/2010/main" val="1999454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1688408-3FFF-468F-B306-507FB289ADBE}"/>
              </a:ext>
            </a:extLst>
          </p:cNvPr>
          <p:cNvPicPr>
            <a:picLocks noChangeAspect="1"/>
          </p:cNvPicPr>
          <p:nvPr/>
        </p:nvPicPr>
        <p:blipFill>
          <a:blip r:embed="rId2"/>
          <a:stretch>
            <a:fillRect/>
          </a:stretch>
        </p:blipFill>
        <p:spPr>
          <a:xfrm>
            <a:off x="128587" y="433387"/>
            <a:ext cx="11934825" cy="5991225"/>
          </a:xfrm>
          <a:prstGeom prst="rect">
            <a:avLst/>
          </a:prstGeom>
        </p:spPr>
      </p:pic>
    </p:spTree>
    <p:extLst>
      <p:ext uri="{BB962C8B-B14F-4D97-AF65-F5344CB8AC3E}">
        <p14:creationId xmlns:p14="http://schemas.microsoft.com/office/powerpoint/2010/main" val="15594293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8AB24A0-AEB8-4D2C-AFC6-F3DBA892D811}"/>
              </a:ext>
            </a:extLst>
          </p:cNvPr>
          <p:cNvPicPr>
            <a:picLocks noChangeAspect="1"/>
          </p:cNvPicPr>
          <p:nvPr/>
        </p:nvPicPr>
        <p:blipFill>
          <a:blip r:embed="rId2"/>
          <a:stretch>
            <a:fillRect/>
          </a:stretch>
        </p:blipFill>
        <p:spPr>
          <a:xfrm>
            <a:off x="196973" y="659074"/>
            <a:ext cx="11620500" cy="5155799"/>
          </a:xfrm>
          <a:prstGeom prst="rect">
            <a:avLst/>
          </a:prstGeom>
        </p:spPr>
      </p:pic>
    </p:spTree>
    <p:extLst>
      <p:ext uri="{BB962C8B-B14F-4D97-AF65-F5344CB8AC3E}">
        <p14:creationId xmlns:p14="http://schemas.microsoft.com/office/powerpoint/2010/main" val="213972580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DD0DD43-4695-4221-A2FA-7B088A277BF1}"/>
              </a:ext>
            </a:extLst>
          </p:cNvPr>
          <p:cNvPicPr>
            <a:picLocks noChangeAspect="1"/>
          </p:cNvPicPr>
          <p:nvPr/>
        </p:nvPicPr>
        <p:blipFill>
          <a:blip r:embed="rId2"/>
          <a:stretch>
            <a:fillRect/>
          </a:stretch>
        </p:blipFill>
        <p:spPr>
          <a:xfrm>
            <a:off x="268041" y="436208"/>
            <a:ext cx="11432729" cy="5748097"/>
          </a:xfrm>
          <a:prstGeom prst="rect">
            <a:avLst/>
          </a:prstGeom>
        </p:spPr>
      </p:pic>
    </p:spTree>
    <p:extLst>
      <p:ext uri="{BB962C8B-B14F-4D97-AF65-F5344CB8AC3E}">
        <p14:creationId xmlns:p14="http://schemas.microsoft.com/office/powerpoint/2010/main" val="33988042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FCC1E1-0617-42E4-A7DD-727B081D2FE7}"/>
              </a:ext>
            </a:extLst>
          </p:cNvPr>
          <p:cNvPicPr>
            <a:picLocks noChangeAspect="1"/>
          </p:cNvPicPr>
          <p:nvPr/>
        </p:nvPicPr>
        <p:blipFill>
          <a:blip r:embed="rId2"/>
          <a:stretch>
            <a:fillRect/>
          </a:stretch>
        </p:blipFill>
        <p:spPr>
          <a:xfrm>
            <a:off x="128587" y="352425"/>
            <a:ext cx="11934825" cy="6153150"/>
          </a:xfrm>
          <a:prstGeom prst="rect">
            <a:avLst/>
          </a:prstGeom>
        </p:spPr>
      </p:pic>
    </p:spTree>
    <p:extLst>
      <p:ext uri="{BB962C8B-B14F-4D97-AF65-F5344CB8AC3E}">
        <p14:creationId xmlns:p14="http://schemas.microsoft.com/office/powerpoint/2010/main" val="83440070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DAE76A3-47E1-4467-9C39-32D00C747F72}"/>
              </a:ext>
            </a:extLst>
          </p:cNvPr>
          <p:cNvPicPr>
            <a:picLocks noChangeAspect="1"/>
          </p:cNvPicPr>
          <p:nvPr/>
        </p:nvPicPr>
        <p:blipFill>
          <a:blip r:embed="rId2"/>
          <a:stretch>
            <a:fillRect/>
          </a:stretch>
        </p:blipFill>
        <p:spPr>
          <a:xfrm>
            <a:off x="327575" y="450450"/>
            <a:ext cx="11312914" cy="5763920"/>
          </a:xfrm>
          <a:prstGeom prst="rect">
            <a:avLst/>
          </a:prstGeom>
        </p:spPr>
      </p:pic>
      <p:sp>
        <p:nvSpPr>
          <p:cNvPr id="5" name="TextBox 4">
            <a:extLst>
              <a:ext uri="{FF2B5EF4-FFF2-40B4-BE49-F238E27FC236}">
                <a16:creationId xmlns:a16="http://schemas.microsoft.com/office/drawing/2014/main" id="{D4DC6148-8B90-4BA6-B18D-17CA0B343B56}"/>
              </a:ext>
            </a:extLst>
          </p:cNvPr>
          <p:cNvSpPr txBox="1"/>
          <p:nvPr/>
        </p:nvSpPr>
        <p:spPr>
          <a:xfrm>
            <a:off x="955009" y="2849732"/>
            <a:ext cx="3066575" cy="400110"/>
          </a:xfrm>
          <a:prstGeom prst="rect">
            <a:avLst/>
          </a:prstGeom>
          <a:noFill/>
        </p:spPr>
        <p:txBody>
          <a:bodyPr wrap="square" rtlCol="0">
            <a:spAutoFit/>
          </a:bodyPr>
          <a:lstStyle/>
          <a:p>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Future Data For Prediction </a:t>
            </a:r>
          </a:p>
        </p:txBody>
      </p:sp>
      <p:sp>
        <p:nvSpPr>
          <p:cNvPr id="6" name="TextBox 5">
            <a:extLst>
              <a:ext uri="{FF2B5EF4-FFF2-40B4-BE49-F238E27FC236}">
                <a16:creationId xmlns:a16="http://schemas.microsoft.com/office/drawing/2014/main" id="{D0518517-F13B-4769-8AD2-7220EE655051}"/>
              </a:ext>
            </a:extLst>
          </p:cNvPr>
          <p:cNvSpPr txBox="1"/>
          <p:nvPr/>
        </p:nvSpPr>
        <p:spPr>
          <a:xfrm>
            <a:off x="4705165" y="5589402"/>
            <a:ext cx="6782540" cy="400110"/>
          </a:xfrm>
          <a:prstGeom prst="rect">
            <a:avLst/>
          </a:prstGeom>
          <a:noFill/>
        </p:spPr>
        <p:txBody>
          <a:bodyPr wrap="square" rtlCol="0">
            <a:spAutoFit/>
          </a:bodyPr>
          <a:lstStyle/>
          <a:p>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Majority of the prediction are 1, final result will be 1 </a:t>
            </a:r>
          </a:p>
        </p:txBody>
      </p:sp>
      <p:sp>
        <p:nvSpPr>
          <p:cNvPr id="7" name="TextBox 6">
            <a:extLst>
              <a:ext uri="{FF2B5EF4-FFF2-40B4-BE49-F238E27FC236}">
                <a16:creationId xmlns:a16="http://schemas.microsoft.com/office/drawing/2014/main" id="{4C997722-4493-47DE-9F4D-F340441DBA7B}"/>
              </a:ext>
            </a:extLst>
          </p:cNvPr>
          <p:cNvSpPr txBox="1"/>
          <p:nvPr/>
        </p:nvSpPr>
        <p:spPr>
          <a:xfrm>
            <a:off x="5199613" y="2742010"/>
            <a:ext cx="6146411" cy="707886"/>
          </a:xfrm>
          <a:prstGeom prst="rect">
            <a:avLst/>
          </a:prstGeom>
          <a:noFill/>
        </p:spPr>
        <p:txBody>
          <a:bodyPr wrap="square" rtlCol="0">
            <a:spAutoFit/>
          </a:bodyPr>
          <a:lstStyle/>
          <a:p>
            <a:r>
              <a:rPr lang="en-IN" sz="2000" dirty="0">
                <a:solidFill>
                  <a:schemeClr val="bg1"/>
                </a:solidFill>
                <a:latin typeface="Calibri" panose="020F0502020204030204" pitchFamily="34" charset="0"/>
                <a:ea typeface="Calibri" panose="020F0502020204030204" pitchFamily="34" charset="0"/>
                <a:cs typeface="Calibri" panose="020F0502020204030204" pitchFamily="34" charset="0"/>
              </a:rPr>
              <a:t>Random  selection of Data and Random selection of Features to create Decision Tree</a:t>
            </a:r>
          </a:p>
        </p:txBody>
      </p:sp>
    </p:spTree>
    <p:extLst>
      <p:ext uri="{BB962C8B-B14F-4D97-AF65-F5344CB8AC3E}">
        <p14:creationId xmlns:p14="http://schemas.microsoft.com/office/powerpoint/2010/main" val="16978607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C3B221E-4E1E-4361-8FAE-9FA1B6037D89}"/>
              </a:ext>
            </a:extLst>
          </p:cNvPr>
          <p:cNvPicPr>
            <a:picLocks noChangeAspect="1"/>
          </p:cNvPicPr>
          <p:nvPr/>
        </p:nvPicPr>
        <p:blipFill>
          <a:blip r:embed="rId2"/>
          <a:stretch>
            <a:fillRect/>
          </a:stretch>
        </p:blipFill>
        <p:spPr>
          <a:xfrm>
            <a:off x="233362" y="661987"/>
            <a:ext cx="11725275" cy="5534025"/>
          </a:xfrm>
          <a:prstGeom prst="rect">
            <a:avLst/>
          </a:prstGeom>
        </p:spPr>
      </p:pic>
    </p:spTree>
    <p:extLst>
      <p:ext uri="{BB962C8B-B14F-4D97-AF65-F5344CB8AC3E}">
        <p14:creationId xmlns:p14="http://schemas.microsoft.com/office/powerpoint/2010/main" val="20697217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1498-DA8F-86CB-A0EE-3DB382013812}"/>
              </a:ext>
            </a:extLst>
          </p:cNvPr>
          <p:cNvSpPr>
            <a:spLocks noGrp="1"/>
          </p:cNvSpPr>
          <p:nvPr>
            <p:ph type="title"/>
          </p:nvPr>
        </p:nvSpPr>
        <p:spPr>
          <a:xfrm>
            <a:off x="2721741" y="2611216"/>
            <a:ext cx="6559419" cy="1375519"/>
          </a:xfrm>
        </p:spPr>
        <p:txBody>
          <a:bodyPr/>
          <a:lstStyle/>
          <a:p>
            <a:pPr algn="ctr"/>
            <a:br>
              <a:rPr lang="en-IN" b="1" i="0" dirty="0">
                <a:solidFill>
                  <a:srgbClr val="05192D"/>
                </a:solidFill>
                <a:effectLst/>
                <a:highlight>
                  <a:srgbClr val="FFFFFF"/>
                </a:highlight>
                <a:latin typeface="Studio-Feixen-Sans"/>
              </a:rPr>
            </a:br>
            <a:r>
              <a:rPr lang="en-IN" b="1" i="0" dirty="0">
                <a:solidFill>
                  <a:srgbClr val="05192D"/>
                </a:solidFill>
                <a:effectLst/>
                <a:latin typeface="Studio-Feixen-Sans"/>
              </a:rPr>
              <a:t>DECISION TREE</a:t>
            </a:r>
            <a:endParaRPr lang="en-IN" dirty="0">
              <a:latin typeface="Arial Rounded MT Bold" panose="020F0704030504030204" pitchFamily="34" charset="0"/>
            </a:endParaRPr>
          </a:p>
        </p:txBody>
      </p:sp>
      <p:sp>
        <p:nvSpPr>
          <p:cNvPr id="4" name="Text Placeholder 3">
            <a:extLst>
              <a:ext uri="{FF2B5EF4-FFF2-40B4-BE49-F238E27FC236}">
                <a16:creationId xmlns:a16="http://schemas.microsoft.com/office/drawing/2014/main" id="{233BC5B3-3977-012E-E7FE-F46AD8F7E399}"/>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E391707F-5BDB-0D97-D0BF-7E6D65544EE0}"/>
              </a:ext>
            </a:extLst>
          </p:cNvPr>
          <p:cNvSpPr>
            <a:spLocks noGrp="1"/>
          </p:cNvSpPr>
          <p:nvPr>
            <p:ph type="body" sz="quarter" idx="15"/>
          </p:nvPr>
        </p:nvSpPr>
        <p:spPr/>
        <p:txBody>
          <a:bodyPr/>
          <a:lstStyle/>
          <a:p>
            <a:endParaRPr lang="en-IN" dirty="0"/>
          </a:p>
        </p:txBody>
      </p:sp>
    </p:spTree>
    <p:extLst>
      <p:ext uri="{BB962C8B-B14F-4D97-AF65-F5344CB8AC3E}">
        <p14:creationId xmlns:p14="http://schemas.microsoft.com/office/powerpoint/2010/main" val="4281335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E017CE0-55E2-4875-9209-A010D5D16D25}"/>
              </a:ext>
            </a:extLst>
          </p:cNvPr>
          <p:cNvPicPr>
            <a:picLocks noChangeAspect="1"/>
          </p:cNvPicPr>
          <p:nvPr/>
        </p:nvPicPr>
        <p:blipFill>
          <a:blip r:embed="rId2"/>
          <a:stretch>
            <a:fillRect/>
          </a:stretch>
        </p:blipFill>
        <p:spPr>
          <a:xfrm>
            <a:off x="423671" y="339942"/>
            <a:ext cx="7627814" cy="5281576"/>
          </a:xfrm>
          <a:prstGeom prst="rect">
            <a:avLst/>
          </a:prstGeom>
        </p:spPr>
      </p:pic>
      <p:sp>
        <p:nvSpPr>
          <p:cNvPr id="5" name="TextBox 4">
            <a:extLst>
              <a:ext uri="{FF2B5EF4-FFF2-40B4-BE49-F238E27FC236}">
                <a16:creationId xmlns:a16="http://schemas.microsoft.com/office/drawing/2014/main" id="{3CA0E6C5-9B67-4BAB-B911-C7B31278A2E9}"/>
              </a:ext>
            </a:extLst>
          </p:cNvPr>
          <p:cNvSpPr txBox="1"/>
          <p:nvPr/>
        </p:nvSpPr>
        <p:spPr>
          <a:xfrm>
            <a:off x="8291743" y="772358"/>
            <a:ext cx="3409025" cy="1292662"/>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Actual </a:t>
            </a:r>
            <a:r>
              <a:rPr lang="en-IN" sz="2000" dirty="0">
                <a:latin typeface="Calibri" panose="020F0502020204030204" pitchFamily="34" charset="0"/>
                <a:ea typeface="Calibri" panose="020F0502020204030204" pitchFamily="34" charset="0"/>
                <a:cs typeface="Calibri" panose="020F0502020204030204" pitchFamily="34" charset="0"/>
              </a:rPr>
              <a:t>: True /False </a:t>
            </a:r>
          </a:p>
          <a:p>
            <a:r>
              <a:rPr lang="en-IN" sz="2000" dirty="0">
                <a:latin typeface="Calibri" panose="020F0502020204030204" pitchFamily="34" charset="0"/>
                <a:ea typeface="Calibri" panose="020F0502020204030204" pitchFamily="34" charset="0"/>
                <a:cs typeface="Calibri" panose="020F0502020204030204" pitchFamily="34" charset="0"/>
              </a:rPr>
              <a:t>  </a:t>
            </a:r>
          </a:p>
          <a:p>
            <a:r>
              <a:rPr lang="en-IN" sz="2000" b="1" dirty="0">
                <a:latin typeface="Calibri" panose="020F0502020204030204" pitchFamily="34" charset="0"/>
                <a:ea typeface="Calibri" panose="020F0502020204030204" pitchFamily="34" charset="0"/>
                <a:cs typeface="Calibri" panose="020F0502020204030204" pitchFamily="34" charset="0"/>
              </a:rPr>
              <a:t>Predicted : </a:t>
            </a:r>
            <a:r>
              <a:rPr lang="en-IN" sz="2000" dirty="0">
                <a:latin typeface="Calibri" panose="020F0502020204030204" pitchFamily="34" charset="0"/>
                <a:ea typeface="Calibri" panose="020F0502020204030204" pitchFamily="34" charset="0"/>
                <a:cs typeface="Calibri" panose="020F0502020204030204" pitchFamily="34" charset="0"/>
              </a:rPr>
              <a:t>Positive / Negative </a:t>
            </a:r>
          </a:p>
          <a:p>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61843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11E9CD4-C1D5-4E2E-9516-B7332529D7D5}"/>
              </a:ext>
            </a:extLst>
          </p:cNvPr>
          <p:cNvPicPr>
            <a:picLocks noChangeAspect="1"/>
          </p:cNvPicPr>
          <p:nvPr/>
        </p:nvPicPr>
        <p:blipFill>
          <a:blip r:embed="rId2"/>
          <a:stretch>
            <a:fillRect/>
          </a:stretch>
        </p:blipFill>
        <p:spPr>
          <a:xfrm>
            <a:off x="1470410" y="766069"/>
            <a:ext cx="7087664" cy="4953000"/>
          </a:xfrm>
          <a:prstGeom prst="rect">
            <a:avLst/>
          </a:prstGeom>
        </p:spPr>
      </p:pic>
    </p:spTree>
    <p:extLst>
      <p:ext uri="{BB962C8B-B14F-4D97-AF65-F5344CB8AC3E}">
        <p14:creationId xmlns:p14="http://schemas.microsoft.com/office/powerpoint/2010/main" val="11307478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9096EE0-17CF-8C97-0588-3CB68FB6DD34}"/>
              </a:ext>
            </a:extLst>
          </p:cNvPr>
          <p:cNvPicPr>
            <a:picLocks noChangeAspect="1"/>
          </p:cNvPicPr>
          <p:nvPr/>
        </p:nvPicPr>
        <p:blipFill>
          <a:blip r:embed="rId2"/>
          <a:stretch>
            <a:fillRect/>
          </a:stretch>
        </p:blipFill>
        <p:spPr>
          <a:xfrm>
            <a:off x="893199" y="775190"/>
            <a:ext cx="8082850" cy="5182036"/>
          </a:xfrm>
          <a:prstGeom prst="rect">
            <a:avLst/>
          </a:prstGeom>
        </p:spPr>
      </p:pic>
    </p:spTree>
    <p:extLst>
      <p:ext uri="{BB962C8B-B14F-4D97-AF65-F5344CB8AC3E}">
        <p14:creationId xmlns:p14="http://schemas.microsoft.com/office/powerpoint/2010/main" val="31189881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C7831A-E0C9-41A4-9330-7DF8D0C1BC14}"/>
              </a:ext>
            </a:extLst>
          </p:cNvPr>
          <p:cNvPicPr>
            <a:picLocks noChangeAspect="1"/>
          </p:cNvPicPr>
          <p:nvPr/>
        </p:nvPicPr>
        <p:blipFill>
          <a:blip r:embed="rId2"/>
          <a:stretch>
            <a:fillRect/>
          </a:stretch>
        </p:blipFill>
        <p:spPr>
          <a:xfrm>
            <a:off x="1502961" y="1464816"/>
            <a:ext cx="8774542" cy="4252403"/>
          </a:xfrm>
          <a:prstGeom prst="rect">
            <a:avLst/>
          </a:prstGeom>
        </p:spPr>
      </p:pic>
    </p:spTree>
    <p:extLst>
      <p:ext uri="{BB962C8B-B14F-4D97-AF65-F5344CB8AC3E}">
        <p14:creationId xmlns:p14="http://schemas.microsoft.com/office/powerpoint/2010/main" val="23270566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D9E672A-C610-4B2E-9228-F3A49B3C6EEE}"/>
              </a:ext>
            </a:extLst>
          </p:cNvPr>
          <p:cNvPicPr>
            <a:picLocks noChangeAspect="1"/>
          </p:cNvPicPr>
          <p:nvPr/>
        </p:nvPicPr>
        <p:blipFill>
          <a:blip r:embed="rId2"/>
          <a:stretch>
            <a:fillRect/>
          </a:stretch>
        </p:blipFill>
        <p:spPr>
          <a:xfrm>
            <a:off x="1646585" y="3760247"/>
            <a:ext cx="8774542" cy="2933516"/>
          </a:xfrm>
          <a:prstGeom prst="rect">
            <a:avLst/>
          </a:prstGeom>
        </p:spPr>
      </p:pic>
      <p:pic>
        <p:nvPicPr>
          <p:cNvPr id="4" name="Picture 3">
            <a:extLst>
              <a:ext uri="{FF2B5EF4-FFF2-40B4-BE49-F238E27FC236}">
                <a16:creationId xmlns:a16="http://schemas.microsoft.com/office/drawing/2014/main" id="{87898CBF-EA43-46AF-B92A-D4655F8A2F6B}"/>
              </a:ext>
            </a:extLst>
          </p:cNvPr>
          <p:cNvPicPr>
            <a:picLocks noChangeAspect="1"/>
          </p:cNvPicPr>
          <p:nvPr/>
        </p:nvPicPr>
        <p:blipFill>
          <a:blip r:embed="rId3"/>
          <a:stretch>
            <a:fillRect/>
          </a:stretch>
        </p:blipFill>
        <p:spPr>
          <a:xfrm>
            <a:off x="1646585" y="97655"/>
            <a:ext cx="8774542" cy="3599894"/>
          </a:xfrm>
          <a:prstGeom prst="rect">
            <a:avLst/>
          </a:prstGeom>
        </p:spPr>
      </p:pic>
    </p:spTree>
    <p:extLst>
      <p:ext uri="{BB962C8B-B14F-4D97-AF65-F5344CB8AC3E}">
        <p14:creationId xmlns:p14="http://schemas.microsoft.com/office/powerpoint/2010/main" val="39405458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B27C33-9838-46EB-B42B-8BC96F6F5BE4}"/>
              </a:ext>
            </a:extLst>
          </p:cNvPr>
          <p:cNvPicPr>
            <a:picLocks noChangeAspect="1"/>
          </p:cNvPicPr>
          <p:nvPr/>
        </p:nvPicPr>
        <p:blipFill>
          <a:blip r:embed="rId2"/>
          <a:stretch>
            <a:fillRect/>
          </a:stretch>
        </p:blipFill>
        <p:spPr>
          <a:xfrm>
            <a:off x="1646585" y="3683817"/>
            <a:ext cx="8774542" cy="3076528"/>
          </a:xfrm>
          <a:prstGeom prst="rect">
            <a:avLst/>
          </a:prstGeom>
        </p:spPr>
      </p:pic>
      <p:pic>
        <p:nvPicPr>
          <p:cNvPr id="5" name="Picture 4">
            <a:extLst>
              <a:ext uri="{FF2B5EF4-FFF2-40B4-BE49-F238E27FC236}">
                <a16:creationId xmlns:a16="http://schemas.microsoft.com/office/drawing/2014/main" id="{F025D87F-948C-4BE4-AB86-2B2B19F626EE}"/>
              </a:ext>
            </a:extLst>
          </p:cNvPr>
          <p:cNvPicPr>
            <a:picLocks noChangeAspect="1"/>
          </p:cNvPicPr>
          <p:nvPr/>
        </p:nvPicPr>
        <p:blipFill>
          <a:blip r:embed="rId3"/>
          <a:stretch>
            <a:fillRect/>
          </a:stretch>
        </p:blipFill>
        <p:spPr>
          <a:xfrm>
            <a:off x="1646585" y="97655"/>
            <a:ext cx="8774542" cy="3497801"/>
          </a:xfrm>
          <a:prstGeom prst="rect">
            <a:avLst/>
          </a:prstGeom>
        </p:spPr>
      </p:pic>
    </p:spTree>
    <p:extLst>
      <p:ext uri="{BB962C8B-B14F-4D97-AF65-F5344CB8AC3E}">
        <p14:creationId xmlns:p14="http://schemas.microsoft.com/office/powerpoint/2010/main" val="164742678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21ED39D-F90F-435B-A42B-1FF71C4DACE3}"/>
              </a:ext>
            </a:extLst>
          </p:cNvPr>
          <p:cNvPicPr>
            <a:picLocks noChangeAspect="1"/>
          </p:cNvPicPr>
          <p:nvPr/>
        </p:nvPicPr>
        <p:blipFill>
          <a:blip r:embed="rId2"/>
          <a:stretch>
            <a:fillRect/>
          </a:stretch>
        </p:blipFill>
        <p:spPr>
          <a:xfrm>
            <a:off x="1646585" y="3727373"/>
            <a:ext cx="8774542" cy="3032972"/>
          </a:xfrm>
          <a:prstGeom prst="rect">
            <a:avLst/>
          </a:prstGeom>
        </p:spPr>
      </p:pic>
      <p:pic>
        <p:nvPicPr>
          <p:cNvPr id="5" name="Picture 4">
            <a:extLst>
              <a:ext uri="{FF2B5EF4-FFF2-40B4-BE49-F238E27FC236}">
                <a16:creationId xmlns:a16="http://schemas.microsoft.com/office/drawing/2014/main" id="{3E60DE22-66BA-4CC5-9D7F-B819325C7C5D}"/>
              </a:ext>
            </a:extLst>
          </p:cNvPr>
          <p:cNvPicPr>
            <a:picLocks noChangeAspect="1"/>
          </p:cNvPicPr>
          <p:nvPr/>
        </p:nvPicPr>
        <p:blipFill>
          <a:blip r:embed="rId3"/>
          <a:stretch>
            <a:fillRect/>
          </a:stretch>
        </p:blipFill>
        <p:spPr>
          <a:xfrm>
            <a:off x="1646585" y="97655"/>
            <a:ext cx="8774542" cy="3497801"/>
          </a:xfrm>
          <a:prstGeom prst="rect">
            <a:avLst/>
          </a:prstGeom>
        </p:spPr>
      </p:pic>
    </p:spTree>
    <p:extLst>
      <p:ext uri="{BB962C8B-B14F-4D97-AF65-F5344CB8AC3E}">
        <p14:creationId xmlns:p14="http://schemas.microsoft.com/office/powerpoint/2010/main" val="14205394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83C0A39-ABD0-47CF-897A-8D8B0AA253F4}"/>
              </a:ext>
            </a:extLst>
          </p:cNvPr>
          <p:cNvPicPr>
            <a:picLocks noChangeAspect="1"/>
          </p:cNvPicPr>
          <p:nvPr/>
        </p:nvPicPr>
        <p:blipFill>
          <a:blip r:embed="rId2"/>
          <a:stretch>
            <a:fillRect/>
          </a:stretch>
        </p:blipFill>
        <p:spPr>
          <a:xfrm>
            <a:off x="2031275" y="973121"/>
            <a:ext cx="5727808" cy="2391515"/>
          </a:xfrm>
          <a:prstGeom prst="rect">
            <a:avLst/>
          </a:prstGeom>
        </p:spPr>
      </p:pic>
    </p:spTree>
    <p:extLst>
      <p:ext uri="{BB962C8B-B14F-4D97-AF65-F5344CB8AC3E}">
        <p14:creationId xmlns:p14="http://schemas.microsoft.com/office/powerpoint/2010/main" val="22694209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6A4EE5A-66D8-4C47-AAB7-9A7D5C603C49}"/>
              </a:ext>
            </a:extLst>
          </p:cNvPr>
          <p:cNvPicPr>
            <a:picLocks noChangeAspect="1"/>
          </p:cNvPicPr>
          <p:nvPr/>
        </p:nvPicPr>
        <p:blipFill>
          <a:blip r:embed="rId2"/>
          <a:stretch>
            <a:fillRect/>
          </a:stretch>
        </p:blipFill>
        <p:spPr>
          <a:xfrm>
            <a:off x="1473693" y="577048"/>
            <a:ext cx="8951450" cy="5703903"/>
          </a:xfrm>
          <a:prstGeom prst="rect">
            <a:avLst/>
          </a:prstGeom>
        </p:spPr>
      </p:pic>
    </p:spTree>
    <p:extLst>
      <p:ext uri="{BB962C8B-B14F-4D97-AF65-F5344CB8AC3E}">
        <p14:creationId xmlns:p14="http://schemas.microsoft.com/office/powerpoint/2010/main" val="210516838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ADACDBD-D68A-4172-BE50-AEECC87DEE99}"/>
              </a:ext>
            </a:extLst>
          </p:cNvPr>
          <p:cNvPicPr>
            <a:picLocks noChangeAspect="1"/>
          </p:cNvPicPr>
          <p:nvPr/>
        </p:nvPicPr>
        <p:blipFill>
          <a:blip r:embed="rId2"/>
          <a:stretch>
            <a:fillRect/>
          </a:stretch>
        </p:blipFill>
        <p:spPr>
          <a:xfrm>
            <a:off x="866313" y="490537"/>
            <a:ext cx="10210800" cy="5876925"/>
          </a:xfrm>
          <a:prstGeom prst="rect">
            <a:avLst/>
          </a:prstGeom>
        </p:spPr>
      </p:pic>
    </p:spTree>
    <p:extLst>
      <p:ext uri="{BB962C8B-B14F-4D97-AF65-F5344CB8AC3E}">
        <p14:creationId xmlns:p14="http://schemas.microsoft.com/office/powerpoint/2010/main" val="31593670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EF844438-74DC-1C2C-E587-32201A1D0096}"/>
              </a:ext>
            </a:extLst>
          </p:cNvPr>
          <p:cNvSpPr>
            <a:spLocks noGrp="1"/>
          </p:cNvSpPr>
          <p:nvPr>
            <p:ph type="title"/>
          </p:nvPr>
        </p:nvSpPr>
        <p:spPr>
          <a:xfrm>
            <a:off x="2911151" y="296646"/>
            <a:ext cx="6223518" cy="615519"/>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Decision Tree</a:t>
            </a:r>
          </a:p>
        </p:txBody>
      </p:sp>
      <p:pic>
        <p:nvPicPr>
          <p:cNvPr id="5" name="Picture 4">
            <a:extLst>
              <a:ext uri="{FF2B5EF4-FFF2-40B4-BE49-F238E27FC236}">
                <a16:creationId xmlns:a16="http://schemas.microsoft.com/office/drawing/2014/main" id="{1AAE9844-26B9-0F2F-DE9C-B9FF7CF124FF}"/>
              </a:ext>
            </a:extLst>
          </p:cNvPr>
          <p:cNvPicPr>
            <a:picLocks noChangeAspect="1"/>
          </p:cNvPicPr>
          <p:nvPr/>
        </p:nvPicPr>
        <p:blipFill>
          <a:blip r:embed="rId2"/>
          <a:stretch>
            <a:fillRect/>
          </a:stretch>
        </p:blipFill>
        <p:spPr>
          <a:xfrm>
            <a:off x="494119" y="1109984"/>
            <a:ext cx="11203762" cy="4954914"/>
          </a:xfrm>
          <a:prstGeom prst="rect">
            <a:avLst/>
          </a:prstGeom>
        </p:spPr>
      </p:pic>
    </p:spTree>
    <p:extLst>
      <p:ext uri="{BB962C8B-B14F-4D97-AF65-F5344CB8AC3E}">
        <p14:creationId xmlns:p14="http://schemas.microsoft.com/office/powerpoint/2010/main" val="57001308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5645D0-8F31-4287-A72F-BB405CD9781E}"/>
              </a:ext>
            </a:extLst>
          </p:cNvPr>
          <p:cNvPicPr>
            <a:picLocks noChangeAspect="1"/>
          </p:cNvPicPr>
          <p:nvPr/>
        </p:nvPicPr>
        <p:blipFill>
          <a:blip r:embed="rId2"/>
          <a:stretch>
            <a:fillRect/>
          </a:stretch>
        </p:blipFill>
        <p:spPr>
          <a:xfrm>
            <a:off x="1402672" y="532660"/>
            <a:ext cx="9192337" cy="5792679"/>
          </a:xfrm>
          <a:prstGeom prst="rect">
            <a:avLst/>
          </a:prstGeom>
        </p:spPr>
      </p:pic>
    </p:spTree>
    <p:extLst>
      <p:ext uri="{BB962C8B-B14F-4D97-AF65-F5344CB8AC3E}">
        <p14:creationId xmlns:p14="http://schemas.microsoft.com/office/powerpoint/2010/main" val="14003539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B3C7A8E-1B43-48ED-B727-1B503B97EC15}"/>
              </a:ext>
            </a:extLst>
          </p:cNvPr>
          <p:cNvPicPr>
            <a:picLocks noChangeAspect="1"/>
          </p:cNvPicPr>
          <p:nvPr/>
        </p:nvPicPr>
        <p:blipFill>
          <a:blip r:embed="rId2"/>
          <a:stretch>
            <a:fillRect/>
          </a:stretch>
        </p:blipFill>
        <p:spPr>
          <a:xfrm>
            <a:off x="1160094" y="603681"/>
            <a:ext cx="9552214" cy="5650637"/>
          </a:xfrm>
          <a:prstGeom prst="rect">
            <a:avLst/>
          </a:prstGeom>
        </p:spPr>
      </p:pic>
    </p:spTree>
    <p:extLst>
      <p:ext uri="{BB962C8B-B14F-4D97-AF65-F5344CB8AC3E}">
        <p14:creationId xmlns:p14="http://schemas.microsoft.com/office/powerpoint/2010/main" val="395490588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E5B34A2-3222-487D-9096-0A288E129814}"/>
              </a:ext>
            </a:extLst>
          </p:cNvPr>
          <p:cNvPicPr>
            <a:picLocks noChangeAspect="1"/>
          </p:cNvPicPr>
          <p:nvPr/>
        </p:nvPicPr>
        <p:blipFill>
          <a:blip r:embed="rId2"/>
          <a:stretch>
            <a:fillRect/>
          </a:stretch>
        </p:blipFill>
        <p:spPr>
          <a:xfrm>
            <a:off x="1721620" y="287877"/>
            <a:ext cx="7138295" cy="3141123"/>
          </a:xfrm>
          <a:prstGeom prst="rect">
            <a:avLst/>
          </a:prstGeom>
        </p:spPr>
      </p:pic>
      <p:pic>
        <p:nvPicPr>
          <p:cNvPr id="5" name="Picture 4">
            <a:extLst>
              <a:ext uri="{FF2B5EF4-FFF2-40B4-BE49-F238E27FC236}">
                <a16:creationId xmlns:a16="http://schemas.microsoft.com/office/drawing/2014/main" id="{FC7371A5-CE75-48F6-9718-48D483279893}"/>
              </a:ext>
            </a:extLst>
          </p:cNvPr>
          <p:cNvPicPr>
            <a:picLocks noChangeAspect="1"/>
          </p:cNvPicPr>
          <p:nvPr/>
        </p:nvPicPr>
        <p:blipFill>
          <a:blip r:embed="rId3"/>
          <a:stretch>
            <a:fillRect/>
          </a:stretch>
        </p:blipFill>
        <p:spPr>
          <a:xfrm>
            <a:off x="2317072" y="3537474"/>
            <a:ext cx="6116714" cy="2724150"/>
          </a:xfrm>
          <a:prstGeom prst="rect">
            <a:avLst/>
          </a:prstGeom>
        </p:spPr>
      </p:pic>
    </p:spTree>
    <p:extLst>
      <p:ext uri="{BB962C8B-B14F-4D97-AF65-F5344CB8AC3E}">
        <p14:creationId xmlns:p14="http://schemas.microsoft.com/office/powerpoint/2010/main" val="329377444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64812BF-F3E4-49AA-8C1B-176BE36AEBF9}"/>
              </a:ext>
            </a:extLst>
          </p:cNvPr>
          <p:cNvPicPr>
            <a:picLocks noChangeAspect="1"/>
          </p:cNvPicPr>
          <p:nvPr/>
        </p:nvPicPr>
        <p:blipFill>
          <a:blip r:embed="rId2"/>
          <a:stretch>
            <a:fillRect/>
          </a:stretch>
        </p:blipFill>
        <p:spPr>
          <a:xfrm>
            <a:off x="1260305" y="514627"/>
            <a:ext cx="7629525" cy="857250"/>
          </a:xfrm>
          <a:prstGeom prst="rect">
            <a:avLst/>
          </a:prstGeom>
        </p:spPr>
      </p:pic>
      <p:pic>
        <p:nvPicPr>
          <p:cNvPr id="3" name="Picture 2">
            <a:extLst>
              <a:ext uri="{FF2B5EF4-FFF2-40B4-BE49-F238E27FC236}">
                <a16:creationId xmlns:a16="http://schemas.microsoft.com/office/drawing/2014/main" id="{75BCF1D6-9431-4CAA-8683-C4710D1FDB67}"/>
              </a:ext>
            </a:extLst>
          </p:cNvPr>
          <p:cNvPicPr>
            <a:picLocks noChangeAspect="1"/>
          </p:cNvPicPr>
          <p:nvPr/>
        </p:nvPicPr>
        <p:blipFill>
          <a:blip r:embed="rId3"/>
          <a:stretch>
            <a:fillRect/>
          </a:stretch>
        </p:blipFill>
        <p:spPr>
          <a:xfrm>
            <a:off x="1260304" y="1287902"/>
            <a:ext cx="7629525" cy="2628900"/>
          </a:xfrm>
          <a:prstGeom prst="rect">
            <a:avLst/>
          </a:prstGeom>
        </p:spPr>
      </p:pic>
    </p:spTree>
    <p:extLst>
      <p:ext uri="{BB962C8B-B14F-4D97-AF65-F5344CB8AC3E}">
        <p14:creationId xmlns:p14="http://schemas.microsoft.com/office/powerpoint/2010/main" val="425071247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6C0C95D-6378-4B62-B035-0465BC709100}"/>
              </a:ext>
            </a:extLst>
          </p:cNvPr>
          <p:cNvSpPr txBox="1"/>
          <p:nvPr/>
        </p:nvSpPr>
        <p:spPr>
          <a:xfrm>
            <a:off x="1029809" y="319596"/>
            <a:ext cx="7972147" cy="400110"/>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Macro-F1: M</a:t>
            </a:r>
            <a:r>
              <a:rPr lang="en-IN" sz="2000" dirty="0">
                <a:latin typeface="Calibri" panose="020F0502020204030204" pitchFamily="34" charset="0"/>
                <a:ea typeface="Calibri" panose="020F0502020204030204" pitchFamily="34" charset="0"/>
                <a:cs typeface="Calibri" panose="020F0502020204030204" pitchFamily="34" charset="0"/>
              </a:rPr>
              <a:t>ean of our per-class F1-scores</a:t>
            </a:r>
          </a:p>
        </p:txBody>
      </p:sp>
      <p:pic>
        <p:nvPicPr>
          <p:cNvPr id="3" name="Picture 2">
            <a:extLst>
              <a:ext uri="{FF2B5EF4-FFF2-40B4-BE49-F238E27FC236}">
                <a16:creationId xmlns:a16="http://schemas.microsoft.com/office/drawing/2014/main" id="{B5078B8D-3DA4-4C8F-A2A3-CE015E9C4838}"/>
              </a:ext>
            </a:extLst>
          </p:cNvPr>
          <p:cNvPicPr>
            <a:picLocks noChangeAspect="1"/>
          </p:cNvPicPr>
          <p:nvPr/>
        </p:nvPicPr>
        <p:blipFill>
          <a:blip r:embed="rId2"/>
          <a:stretch>
            <a:fillRect/>
          </a:stretch>
        </p:blipFill>
        <p:spPr>
          <a:xfrm>
            <a:off x="999570" y="842816"/>
            <a:ext cx="7629525" cy="2628900"/>
          </a:xfrm>
          <a:prstGeom prst="rect">
            <a:avLst/>
          </a:prstGeom>
        </p:spPr>
      </p:pic>
      <p:pic>
        <p:nvPicPr>
          <p:cNvPr id="4" name="Picture 3">
            <a:extLst>
              <a:ext uri="{FF2B5EF4-FFF2-40B4-BE49-F238E27FC236}">
                <a16:creationId xmlns:a16="http://schemas.microsoft.com/office/drawing/2014/main" id="{66780482-30FB-4A5D-BF9A-A39626067FCB}"/>
              </a:ext>
            </a:extLst>
          </p:cNvPr>
          <p:cNvPicPr>
            <a:picLocks noChangeAspect="1"/>
          </p:cNvPicPr>
          <p:nvPr/>
        </p:nvPicPr>
        <p:blipFill>
          <a:blip r:embed="rId3"/>
          <a:stretch>
            <a:fillRect/>
          </a:stretch>
        </p:blipFill>
        <p:spPr>
          <a:xfrm>
            <a:off x="1029809" y="3586440"/>
            <a:ext cx="7697264" cy="666750"/>
          </a:xfrm>
          <a:prstGeom prst="rect">
            <a:avLst/>
          </a:prstGeom>
        </p:spPr>
      </p:pic>
      <p:pic>
        <p:nvPicPr>
          <p:cNvPr id="5" name="Picture 4">
            <a:extLst>
              <a:ext uri="{FF2B5EF4-FFF2-40B4-BE49-F238E27FC236}">
                <a16:creationId xmlns:a16="http://schemas.microsoft.com/office/drawing/2014/main" id="{C3BA67D0-B056-4D5B-9346-1B9A790E17B3}"/>
              </a:ext>
            </a:extLst>
          </p:cNvPr>
          <p:cNvPicPr>
            <a:picLocks noChangeAspect="1"/>
          </p:cNvPicPr>
          <p:nvPr/>
        </p:nvPicPr>
        <p:blipFill>
          <a:blip r:embed="rId4"/>
          <a:stretch>
            <a:fillRect/>
          </a:stretch>
        </p:blipFill>
        <p:spPr>
          <a:xfrm>
            <a:off x="1029809" y="4253190"/>
            <a:ext cx="7697264" cy="1390650"/>
          </a:xfrm>
          <a:prstGeom prst="rect">
            <a:avLst/>
          </a:prstGeom>
        </p:spPr>
      </p:pic>
    </p:spTree>
    <p:extLst>
      <p:ext uri="{BB962C8B-B14F-4D97-AF65-F5344CB8AC3E}">
        <p14:creationId xmlns:p14="http://schemas.microsoft.com/office/powerpoint/2010/main" val="151634662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BF4F1C2-3912-4053-9AE3-F33D55018ADF}"/>
              </a:ext>
            </a:extLst>
          </p:cNvPr>
          <p:cNvSpPr txBox="1"/>
          <p:nvPr/>
        </p:nvSpPr>
        <p:spPr>
          <a:xfrm>
            <a:off x="426128" y="479395"/>
            <a:ext cx="7332955" cy="1323439"/>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Weighted-average F1-score: </a:t>
            </a:r>
            <a:r>
              <a:rPr lang="en-IN" sz="2000" dirty="0">
                <a:latin typeface="Calibri" panose="020F0502020204030204" pitchFamily="34" charset="0"/>
                <a:ea typeface="Calibri" panose="020F0502020204030204" pitchFamily="34" charset="0"/>
                <a:cs typeface="Calibri" panose="020F0502020204030204" pitchFamily="34" charset="0"/>
              </a:rPr>
              <a:t>weight the F1-score of each class by the number of samples from that class. In our case, we have a total of 25 samples: 6 Cat, 10 Fish, and 9 Hen. The weighted-F1 score is thus computed as follows:</a:t>
            </a:r>
          </a:p>
        </p:txBody>
      </p:sp>
      <p:pic>
        <p:nvPicPr>
          <p:cNvPr id="3" name="Picture 2">
            <a:extLst>
              <a:ext uri="{FF2B5EF4-FFF2-40B4-BE49-F238E27FC236}">
                <a16:creationId xmlns:a16="http://schemas.microsoft.com/office/drawing/2014/main" id="{BA06B4A1-5CB5-4BBD-8CAD-99992A3F819E}"/>
              </a:ext>
            </a:extLst>
          </p:cNvPr>
          <p:cNvPicPr>
            <a:picLocks noChangeAspect="1"/>
          </p:cNvPicPr>
          <p:nvPr/>
        </p:nvPicPr>
        <p:blipFill>
          <a:blip r:embed="rId2"/>
          <a:stretch>
            <a:fillRect/>
          </a:stretch>
        </p:blipFill>
        <p:spPr>
          <a:xfrm>
            <a:off x="7907415" y="479395"/>
            <a:ext cx="4151421" cy="1839481"/>
          </a:xfrm>
          <a:prstGeom prst="rect">
            <a:avLst/>
          </a:prstGeom>
        </p:spPr>
      </p:pic>
      <p:pic>
        <p:nvPicPr>
          <p:cNvPr id="4" name="Picture 3">
            <a:extLst>
              <a:ext uri="{FF2B5EF4-FFF2-40B4-BE49-F238E27FC236}">
                <a16:creationId xmlns:a16="http://schemas.microsoft.com/office/drawing/2014/main" id="{682D85AC-86EC-41A3-944B-F3C412FACEDF}"/>
              </a:ext>
            </a:extLst>
          </p:cNvPr>
          <p:cNvPicPr>
            <a:picLocks noChangeAspect="1"/>
          </p:cNvPicPr>
          <p:nvPr/>
        </p:nvPicPr>
        <p:blipFill>
          <a:blip r:embed="rId3"/>
          <a:stretch>
            <a:fillRect/>
          </a:stretch>
        </p:blipFill>
        <p:spPr>
          <a:xfrm>
            <a:off x="426128" y="2524587"/>
            <a:ext cx="9201150" cy="4029075"/>
          </a:xfrm>
          <a:prstGeom prst="rect">
            <a:avLst/>
          </a:prstGeom>
        </p:spPr>
      </p:pic>
    </p:spTree>
    <p:extLst>
      <p:ext uri="{BB962C8B-B14F-4D97-AF65-F5344CB8AC3E}">
        <p14:creationId xmlns:p14="http://schemas.microsoft.com/office/powerpoint/2010/main" val="12587951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D8C05747-6F49-85C0-891D-B6F2BFE0717B}"/>
              </a:ext>
            </a:extLst>
          </p:cNvPr>
          <p:cNvSpPr>
            <a:spLocks noGrp="1"/>
          </p:cNvSpPr>
          <p:nvPr>
            <p:ph type="title"/>
          </p:nvPr>
        </p:nvSpPr>
        <p:spPr>
          <a:xfrm>
            <a:off x="2911151" y="296646"/>
            <a:ext cx="6223518" cy="615519"/>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Decision Tree-Example</a:t>
            </a:r>
          </a:p>
        </p:txBody>
      </p:sp>
      <p:pic>
        <p:nvPicPr>
          <p:cNvPr id="5" name="Picture 4">
            <a:extLst>
              <a:ext uri="{FF2B5EF4-FFF2-40B4-BE49-F238E27FC236}">
                <a16:creationId xmlns:a16="http://schemas.microsoft.com/office/drawing/2014/main" id="{42C5468D-CA36-ADB8-1FE4-CC8032E29F51}"/>
              </a:ext>
            </a:extLst>
          </p:cNvPr>
          <p:cNvPicPr>
            <a:picLocks noChangeAspect="1"/>
          </p:cNvPicPr>
          <p:nvPr/>
        </p:nvPicPr>
        <p:blipFill>
          <a:blip r:embed="rId2"/>
          <a:stretch>
            <a:fillRect/>
          </a:stretch>
        </p:blipFill>
        <p:spPr>
          <a:xfrm>
            <a:off x="294061" y="1123221"/>
            <a:ext cx="11603877" cy="4611557"/>
          </a:xfrm>
          <a:prstGeom prst="rect">
            <a:avLst/>
          </a:prstGeom>
        </p:spPr>
      </p:pic>
    </p:spTree>
    <p:extLst>
      <p:ext uri="{BB962C8B-B14F-4D97-AF65-F5344CB8AC3E}">
        <p14:creationId xmlns:p14="http://schemas.microsoft.com/office/powerpoint/2010/main" val="15897355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B76449BB-0812-2CF0-3BF8-F2DA062B1B10}"/>
              </a:ext>
            </a:extLst>
          </p:cNvPr>
          <p:cNvSpPr>
            <a:spLocks noGrp="1"/>
          </p:cNvSpPr>
          <p:nvPr>
            <p:ph type="title"/>
          </p:nvPr>
        </p:nvSpPr>
        <p:spPr>
          <a:xfrm>
            <a:off x="2911151" y="166018"/>
            <a:ext cx="6223518" cy="615519"/>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Decision Tree-Example</a:t>
            </a:r>
          </a:p>
        </p:txBody>
      </p:sp>
      <p:pic>
        <p:nvPicPr>
          <p:cNvPr id="5" name="Picture 4">
            <a:extLst>
              <a:ext uri="{FF2B5EF4-FFF2-40B4-BE49-F238E27FC236}">
                <a16:creationId xmlns:a16="http://schemas.microsoft.com/office/drawing/2014/main" id="{B767BBF2-A572-9D0B-5146-3FB097E46F02}"/>
              </a:ext>
            </a:extLst>
          </p:cNvPr>
          <p:cNvPicPr>
            <a:picLocks noChangeAspect="1"/>
          </p:cNvPicPr>
          <p:nvPr/>
        </p:nvPicPr>
        <p:blipFill>
          <a:blip r:embed="rId2"/>
          <a:stretch>
            <a:fillRect/>
          </a:stretch>
        </p:blipFill>
        <p:spPr>
          <a:xfrm>
            <a:off x="516729" y="781537"/>
            <a:ext cx="11158542" cy="5387445"/>
          </a:xfrm>
          <a:prstGeom prst="rect">
            <a:avLst/>
          </a:prstGeom>
        </p:spPr>
      </p:pic>
    </p:spTree>
    <p:extLst>
      <p:ext uri="{BB962C8B-B14F-4D97-AF65-F5344CB8AC3E}">
        <p14:creationId xmlns:p14="http://schemas.microsoft.com/office/powerpoint/2010/main" val="2164948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19256F8-D941-BC49-6994-0800307DC692}"/>
              </a:ext>
            </a:extLst>
          </p:cNvPr>
          <p:cNvPicPr>
            <a:picLocks noChangeAspect="1"/>
          </p:cNvPicPr>
          <p:nvPr/>
        </p:nvPicPr>
        <p:blipFill>
          <a:blip r:embed="rId2"/>
          <a:stretch>
            <a:fillRect/>
          </a:stretch>
        </p:blipFill>
        <p:spPr>
          <a:xfrm>
            <a:off x="410025" y="888719"/>
            <a:ext cx="11371950" cy="5194839"/>
          </a:xfrm>
          <a:prstGeom prst="rect">
            <a:avLst/>
          </a:prstGeom>
        </p:spPr>
      </p:pic>
      <p:sp>
        <p:nvSpPr>
          <p:cNvPr id="8" name="Title 1">
            <a:extLst>
              <a:ext uri="{FF2B5EF4-FFF2-40B4-BE49-F238E27FC236}">
                <a16:creationId xmlns:a16="http://schemas.microsoft.com/office/drawing/2014/main" id="{95472074-BBA8-5085-7B17-0F2366F28F8A}"/>
              </a:ext>
            </a:extLst>
          </p:cNvPr>
          <p:cNvSpPr>
            <a:spLocks noGrp="1"/>
          </p:cNvSpPr>
          <p:nvPr>
            <p:ph type="title"/>
          </p:nvPr>
        </p:nvSpPr>
        <p:spPr>
          <a:xfrm>
            <a:off x="2911151" y="166018"/>
            <a:ext cx="6223518" cy="615519"/>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Decision Tree-Example</a:t>
            </a:r>
          </a:p>
        </p:txBody>
      </p:sp>
    </p:spTree>
    <p:extLst>
      <p:ext uri="{BB962C8B-B14F-4D97-AF65-F5344CB8AC3E}">
        <p14:creationId xmlns:p14="http://schemas.microsoft.com/office/powerpoint/2010/main" val="26627196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AAB88A6-797A-C8D5-876B-2D8C418FBE81}"/>
              </a:ext>
            </a:extLst>
          </p:cNvPr>
          <p:cNvSpPr>
            <a:spLocks noGrp="1"/>
          </p:cNvSpPr>
          <p:nvPr>
            <p:ph type="title"/>
          </p:nvPr>
        </p:nvSpPr>
        <p:spPr>
          <a:xfrm>
            <a:off x="2911151" y="166018"/>
            <a:ext cx="6223518" cy="615519"/>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Decision Tree-Example</a:t>
            </a:r>
          </a:p>
        </p:txBody>
      </p:sp>
      <p:pic>
        <p:nvPicPr>
          <p:cNvPr id="5" name="Picture 4">
            <a:extLst>
              <a:ext uri="{FF2B5EF4-FFF2-40B4-BE49-F238E27FC236}">
                <a16:creationId xmlns:a16="http://schemas.microsoft.com/office/drawing/2014/main" id="{C87E070B-5703-4610-B47B-71F38BAF3E5E}"/>
              </a:ext>
            </a:extLst>
          </p:cNvPr>
          <p:cNvPicPr>
            <a:picLocks noChangeAspect="1"/>
          </p:cNvPicPr>
          <p:nvPr/>
        </p:nvPicPr>
        <p:blipFill>
          <a:blip r:embed="rId2"/>
          <a:stretch>
            <a:fillRect/>
          </a:stretch>
        </p:blipFill>
        <p:spPr>
          <a:xfrm>
            <a:off x="407204" y="781537"/>
            <a:ext cx="11377591" cy="4938128"/>
          </a:xfrm>
          <a:prstGeom prst="rect">
            <a:avLst/>
          </a:prstGeom>
        </p:spPr>
      </p:pic>
    </p:spTree>
    <p:extLst>
      <p:ext uri="{BB962C8B-B14F-4D97-AF65-F5344CB8AC3E}">
        <p14:creationId xmlns:p14="http://schemas.microsoft.com/office/powerpoint/2010/main" val="8473738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13A81253-8F01-C995-F782-2B8A200F537A}"/>
              </a:ext>
            </a:extLst>
          </p:cNvPr>
          <p:cNvSpPr>
            <a:spLocks noGrp="1"/>
          </p:cNvSpPr>
          <p:nvPr>
            <p:ph type="title"/>
          </p:nvPr>
        </p:nvSpPr>
        <p:spPr>
          <a:xfrm>
            <a:off x="2911151" y="166018"/>
            <a:ext cx="6223518" cy="615519"/>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Decision Tree-Example</a:t>
            </a:r>
          </a:p>
        </p:txBody>
      </p:sp>
      <p:pic>
        <p:nvPicPr>
          <p:cNvPr id="5" name="Picture 4">
            <a:extLst>
              <a:ext uri="{FF2B5EF4-FFF2-40B4-BE49-F238E27FC236}">
                <a16:creationId xmlns:a16="http://schemas.microsoft.com/office/drawing/2014/main" id="{8614CBDA-FB2E-2CB8-D269-CD3ADB4244D5}"/>
              </a:ext>
            </a:extLst>
          </p:cNvPr>
          <p:cNvPicPr>
            <a:picLocks noChangeAspect="1"/>
          </p:cNvPicPr>
          <p:nvPr/>
        </p:nvPicPr>
        <p:blipFill>
          <a:blip r:embed="rId2"/>
          <a:stretch>
            <a:fillRect/>
          </a:stretch>
        </p:blipFill>
        <p:spPr>
          <a:xfrm>
            <a:off x="324210" y="763775"/>
            <a:ext cx="11335533" cy="5330450"/>
          </a:xfrm>
          <a:prstGeom prst="rect">
            <a:avLst/>
          </a:prstGeom>
        </p:spPr>
      </p:pic>
    </p:spTree>
    <p:extLst>
      <p:ext uri="{BB962C8B-B14F-4D97-AF65-F5344CB8AC3E}">
        <p14:creationId xmlns:p14="http://schemas.microsoft.com/office/powerpoint/2010/main" val="518591448"/>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{0CBD495F-6F60-4A28-86A3-313002760B2E}tf11429527_win32</Template>
  <TotalTime>610</TotalTime>
  <Words>325</Words>
  <Application>Microsoft Office PowerPoint</Application>
  <PresentationFormat>Widescreen</PresentationFormat>
  <Paragraphs>62</Paragraphs>
  <Slides>45</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Arial</vt:lpstr>
      <vt:lpstr>Arial Rounded MT Bold</vt:lpstr>
      <vt:lpstr>Calibri</vt:lpstr>
      <vt:lpstr>Century Gothic</vt:lpstr>
      <vt:lpstr>Karla</vt:lpstr>
      <vt:lpstr>Studio-Feixen-Sans</vt:lpstr>
      <vt:lpstr>Univers Condensed Light</vt:lpstr>
      <vt:lpstr>Wingdings</vt:lpstr>
      <vt:lpstr>Office Theme</vt:lpstr>
      <vt:lpstr>Decision Tree and Random Forest</vt:lpstr>
      <vt:lpstr>Supervised Learning </vt:lpstr>
      <vt:lpstr> DECISION TREE</vt:lpstr>
      <vt:lpstr>Decision Tree</vt:lpstr>
      <vt:lpstr>Decision Tree-Example</vt:lpstr>
      <vt:lpstr>Decision Tree-Example</vt:lpstr>
      <vt:lpstr>Decision Tree-Example</vt:lpstr>
      <vt:lpstr>Decision Tree-Example</vt:lpstr>
      <vt:lpstr>Decision Tree-Example</vt:lpstr>
      <vt:lpstr>Decision Tree-Example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RANDOM FOREST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 </dc:title>
  <dc:creator>Noble Xavier</dc:creator>
  <cp:lastModifiedBy>Noble Xavier</cp:lastModifiedBy>
  <cp:revision>129</cp:revision>
  <dcterms:created xsi:type="dcterms:W3CDTF">2023-08-11T17:08:08Z</dcterms:created>
  <dcterms:modified xsi:type="dcterms:W3CDTF">2024-07-14T07:56:52Z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